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Geo"/>
      <p:regular r:id="rId28"/>
      <p: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Ge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e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7" name="Google Shape;37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6:notes"/>
          <p:cNvSpPr/>
          <p:nvPr>
            <p:ph idx="2" type="sldImg"/>
          </p:nvPr>
        </p:nvSpPr>
        <p:spPr>
          <a:xfrm>
            <a:off x="635000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4" name="Google Shape;10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5" name="Google Shape;1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392"/>
              </a:srgbClr>
            </a:outerShdw>
          </a:effectLst>
        </p:spPr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5" name="Google Shape;1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6" name="Google Shape;1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Google Shape;1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Google Shape;1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13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rebuchet M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rebuchet M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8" name="Google Shape;13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9" name="Google Shape;1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8" name="Google Shape;14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9" name="Google Shape;1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15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15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15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15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15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3" name="Google Shape;1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4" name="Google Shape;1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16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70" name="Google Shape;170;p16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1" name="Google Shape;171;p16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16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73" name="Google Shape;173;p16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4" name="Google Shape;174;p16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16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76" name="Google Shape;176;p16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Google Shape;18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Google Shape;1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7"/>
          <p:cNvSpPr txBox="1"/>
          <p:nvPr>
            <p:ph idx="1" type="body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8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8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95A7"/>
              </a:buClr>
              <a:buSzPts val="2000"/>
              <a:buNone/>
              <a:defRPr sz="2000">
                <a:solidFill>
                  <a:srgbClr val="8995A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2000"/>
              <a:buNone/>
              <a:defRPr sz="2000">
                <a:solidFill>
                  <a:srgbClr val="8995A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800"/>
              <a:buNone/>
              <a:defRPr sz="1800">
                <a:solidFill>
                  <a:srgbClr val="8995A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3" name="Google Shape;4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4" name="Google Shape;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4" name="Google Shape;5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5" name="Google Shape;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6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6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7" name="Google Shape;6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8" name="Google Shape;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76" name="Google Shape;7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2" name="Google Shape;8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3" name="Google Shape;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3" name="Google Shape;9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4" name="Google Shape;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392"/>
              </a:srgbClr>
            </a:outerShdw>
          </a:effectLst>
        </p:spPr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60000">
              <a:srgbClr val="FEFFFF"/>
            </a:gs>
            <a:gs pos="100000">
              <a:srgbClr val="918888"/>
            </a:gs>
          </a:gsLst>
          <a:lin ang="25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Google Shape;6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995A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xashistoryday.com/guides-checklists/" TargetMode="External"/><Relationship Id="rId4" Type="http://schemas.openxmlformats.org/officeDocument/2006/relationships/hyperlink" Target="https://nhd.org/en/resources/guide-to-student-research-and-historical-argumentation/" TargetMode="External"/><Relationship Id="rId5" Type="http://schemas.openxmlformats.org/officeDocument/2006/relationships/hyperlink" Target="https://nhd.org/en/resources/guide-to-student-research-and-historical-argumentation/" TargetMode="External"/><Relationship Id="rId6" Type="http://schemas.openxmlformats.org/officeDocument/2006/relationships/hyperlink" Target="https://nhd.org/wp-content/uploads/2022/10/Finding-Analyzing-and-Constructing-History_-A-Research-Guide-for-Students.pdf" TargetMode="External"/><Relationship Id="rId7" Type="http://schemas.openxmlformats.org/officeDocument/2006/relationships/hyperlink" Target="https://texashistoryday.com/wp-content/uploads/2023/10/MNS.student_research_workbook.pdf" TargetMode="External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hyperlink" Target="https://tpsteachersnetwork.org/" TargetMode="External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loc.gov/programs/teachers/about-this-program/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loc.gov/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texasalmanac.com/" TargetMode="External"/><Relationship Id="rId4" Type="http://schemas.openxmlformats.org/officeDocument/2006/relationships/hyperlink" Target="https://www.texasalmanac.com/page/almanac-teacher-guide" TargetMode="External"/><Relationship Id="rId5" Type="http://schemas.openxmlformats.org/officeDocument/2006/relationships/hyperlink" Target="https://www.tshaonline.org/texas-day-by-day" TargetMode="External"/><Relationship Id="rId6" Type="http://schemas.openxmlformats.org/officeDocument/2006/relationships/hyperlink" Target="https://www.tshaonline.org/handbook" TargetMode="External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9.jp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32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ctrTitle"/>
          </p:nvPr>
        </p:nvSpPr>
        <p:spPr>
          <a:xfrm>
            <a:off x="189254" y="3068655"/>
            <a:ext cx="8548346" cy="703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rebuchet MS"/>
              <a:buNone/>
            </a:pPr>
            <a:r>
              <a:rPr b="1" lang="en-US" sz="4000">
                <a:solidFill>
                  <a:srgbClr val="FF0000"/>
                </a:solidFill>
              </a:rPr>
              <a:t>TEACHING WITH PRIMARY SOURCES</a:t>
            </a:r>
            <a:endParaRPr/>
          </a:p>
        </p:txBody>
      </p:sp>
      <p:sp>
        <p:nvSpPr>
          <p:cNvPr id="203" name="Google Shape;203;p19"/>
          <p:cNvSpPr txBox="1"/>
          <p:nvPr>
            <p:ph idx="1" type="subTitle"/>
          </p:nvPr>
        </p:nvSpPr>
        <p:spPr>
          <a:xfrm>
            <a:off x="250922" y="1541360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>
                <a:solidFill>
                  <a:srgbClr val="FF0000"/>
                </a:solidFill>
              </a:rPr>
              <a:t>The Texas State Historical Association Presents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3A5A"/>
              </a:buClr>
              <a:buSzPts val="2800"/>
              <a:buNone/>
            </a:pPr>
            <a:r>
              <a:rPr lang="en-US" sz="2800">
                <a:solidFill>
                  <a:srgbClr val="163A5A"/>
                </a:solidFill>
              </a:rPr>
              <a:t>A Teacher Development Workshop</a:t>
            </a:r>
            <a:endParaRPr/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4510" y="419104"/>
            <a:ext cx="2657072" cy="1207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 txBox="1"/>
          <p:nvPr/>
        </p:nvSpPr>
        <p:spPr>
          <a:xfrm>
            <a:off x="405777" y="4591048"/>
            <a:ext cx="8115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163A5A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b="1" i="0" lang="en-US" sz="2800" u="none" cap="none" strike="noStrike">
                <a:solidFill>
                  <a:srgbClr val="163A5A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1" lang="en-US" sz="2800" u="none" cap="none" strike="noStrike">
                <a:solidFill>
                  <a:srgbClr val="163A5A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b="1" i="0" lang="en-US" sz="2800" u="none" cap="none" strike="noStrike">
                <a:solidFill>
                  <a:srgbClr val="163A5A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1" lang="en-US" sz="2800" u="none" cap="none" strike="noStrike">
                <a:solidFill>
                  <a:srgbClr val="163A5A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2895600" y="4752844"/>
            <a:ext cx="209550" cy="219075"/>
          </a:xfrm>
          <a:prstGeom prst="diamond">
            <a:avLst/>
          </a:prstGeom>
          <a:solidFill>
            <a:schemeClr val="accent1"/>
          </a:solidFill>
          <a:ln cap="flat" cmpd="sng" w="19050">
            <a:solidFill>
              <a:srgbClr val="0F26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5148792" y="4743120"/>
            <a:ext cx="209550" cy="219075"/>
          </a:xfrm>
          <a:prstGeom prst="diamond">
            <a:avLst/>
          </a:prstGeom>
          <a:solidFill>
            <a:schemeClr val="accent1"/>
          </a:solidFill>
          <a:ln cap="flat" cmpd="sng" w="19050">
            <a:solidFill>
              <a:srgbClr val="0F26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blue and red text with a cartoon animal&#10;&#10;Description automatically generated" id="208" name="Google Shape;2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3488" y="2566710"/>
            <a:ext cx="2286000" cy="15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Researching….Where to start?</a:t>
            </a:r>
            <a:endParaRPr/>
          </a:p>
        </p:txBody>
      </p:sp>
      <p:sp>
        <p:nvSpPr>
          <p:cNvPr id="282" name="Google Shape;282;p28"/>
          <p:cNvSpPr txBox="1"/>
          <p:nvPr>
            <p:ph idx="1" type="body"/>
          </p:nvPr>
        </p:nvSpPr>
        <p:spPr>
          <a:xfrm>
            <a:off x="680321" y="2336872"/>
            <a:ext cx="9613861" cy="405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4000"/>
              <a:t>On </a:t>
            </a:r>
            <a:r>
              <a:rPr lang="en-US" sz="4000" u="sng">
                <a:solidFill>
                  <a:schemeClr val="hlink"/>
                </a:solidFill>
                <a:hlinkClick r:id="rId3"/>
              </a:rPr>
              <a:t>Texashistoryday.com</a:t>
            </a:r>
            <a:endParaRPr sz="4000"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600"/>
              <a:t>For Teachers-- </a:t>
            </a:r>
            <a:r>
              <a:rPr b="0" i="1" lang="en-US" sz="2600" u="sng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Guide to Student Research and Historical Argumentation</a:t>
            </a:r>
            <a:r>
              <a:rPr b="0" i="1" lang="en-US" sz="2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 </a:t>
            </a:r>
            <a:endParaRPr sz="2600"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600"/>
              <a:t>For Students-- </a:t>
            </a:r>
            <a:r>
              <a:rPr b="0" i="1" lang="en-US" sz="2600" u="sng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Finding, Analyzing, and Constructing History: A Research Guide for Students</a:t>
            </a:r>
            <a:endParaRPr b="0" i="1" sz="2600" u="none" strike="noStrike">
              <a:solidFill>
                <a:srgbClr val="2525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4000" u="sng">
                <a:solidFill>
                  <a:schemeClr val="hlink"/>
                </a:solidFill>
                <a:hlinkClick r:id="rId7"/>
              </a:rPr>
              <a:t>MNS Student Research Workbook</a:t>
            </a:r>
            <a:endParaRPr sz="40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blue and red text with a cartoon animal&#10;&#10;Description automatically generated" id="283" name="Google Shape;283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/>
          <p:nvPr>
            <p:ph type="title"/>
          </p:nvPr>
        </p:nvSpPr>
        <p:spPr>
          <a:xfrm>
            <a:off x="1435769" y="753227"/>
            <a:ext cx="7331242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Strategy for Analyzing Photographs</a:t>
            </a:r>
            <a:endParaRPr/>
          </a:p>
        </p:txBody>
      </p:sp>
      <p:pic>
        <p:nvPicPr>
          <p:cNvPr id="289" name="Google Shape;289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9536" y="902900"/>
            <a:ext cx="1155398" cy="78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4182" y="5915791"/>
            <a:ext cx="1655512" cy="67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9"/>
          <p:cNvSpPr txBox="1"/>
          <p:nvPr/>
        </p:nvSpPr>
        <p:spPr>
          <a:xfrm>
            <a:off x="569495" y="2283603"/>
            <a:ext cx="86868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students analyze photographs we want them 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OBSERVE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– List what they notice.  Focus on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Make inferences about the source. Why was it created? Who is the intended audience?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</a:t>
            </a: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Ask questions about the photograph and consider where they might find answers.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9496926" y="2662989"/>
            <a:ext cx="2109537" cy="1938992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Younger Students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Wonder</a:t>
            </a:r>
            <a:endParaRPr b="0" i="0" sz="24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9536" y="902900"/>
            <a:ext cx="1155398" cy="781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/>
          <p:nvPr/>
        </p:nvSpPr>
        <p:spPr>
          <a:xfrm>
            <a:off x="9818914" y="4746171"/>
            <a:ext cx="2130780" cy="102325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Library of Congress (2016651602)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s://tile.loc.gov/storage-services/service/pnp/ds/09800/09800r.jpg" id="299" name="Google Shape;29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2746" y="155428"/>
            <a:ext cx="5309054" cy="65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Source Analysis Tips and Tricks</a:t>
            </a:r>
            <a:endParaRPr/>
          </a:p>
        </p:txBody>
      </p:sp>
      <p:pic>
        <p:nvPicPr>
          <p:cNvPr descr="A blue and red text with a cartoon animal&#10;&#10;Description automatically generated" id="305" name="Google Shape;3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 txBox="1"/>
          <p:nvPr/>
        </p:nvSpPr>
        <p:spPr>
          <a:xfrm>
            <a:off x="5097517" y="2249213"/>
            <a:ext cx="6547945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Primary Source Analysis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for: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Young Students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ESL Students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-up of a questionnaire&#10;&#10;Description automatically generated" id="307" name="Google Shape;30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112" y="1639614"/>
            <a:ext cx="3904979" cy="505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type="title"/>
          </p:nvPr>
        </p:nvSpPr>
        <p:spPr>
          <a:xfrm>
            <a:off x="1435769" y="753227"/>
            <a:ext cx="7098632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Strategy for Analyzing Documents</a:t>
            </a:r>
            <a:endParaRPr/>
          </a:p>
        </p:txBody>
      </p:sp>
      <p:pic>
        <p:nvPicPr>
          <p:cNvPr id="313" name="Google Shape;313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9536" y="902900"/>
            <a:ext cx="1155398" cy="78159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 txBox="1"/>
          <p:nvPr/>
        </p:nvSpPr>
        <p:spPr>
          <a:xfrm>
            <a:off x="1299411" y="2719137"/>
            <a:ext cx="86868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students analyze documents we want them 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Comprehend the document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Place the event in the proper historical context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any bias reflected in the document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Recognize the author’s point of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These things can be accomplishing using the HIPPO strategy.</a:t>
            </a:r>
            <a:endParaRPr b="1" i="0" sz="18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5" name="Google Shape;31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0548" y="3581400"/>
            <a:ext cx="2535980" cy="201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Source Analysis Tips and Tricks</a:t>
            </a:r>
            <a:endParaRPr/>
          </a:p>
        </p:txBody>
      </p:sp>
      <p:pic>
        <p:nvPicPr>
          <p:cNvPr descr="A blue and red text with a cartoon animal&#10;&#10;Description automatically generated" id="321" name="Google Shape;3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3"/>
          <p:cNvSpPr txBox="1"/>
          <p:nvPr/>
        </p:nvSpPr>
        <p:spPr>
          <a:xfrm>
            <a:off x="819807" y="2427890"/>
            <a:ext cx="24173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HIPPO</a:t>
            </a:r>
            <a:endParaRPr/>
          </a:p>
        </p:txBody>
      </p:sp>
      <p:pic>
        <p:nvPicPr>
          <p:cNvPr id="323" name="Google Shape;32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047" y="1625567"/>
            <a:ext cx="4237906" cy="548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/>
          <p:nvPr>
            <p:ph type="title"/>
          </p:nvPr>
        </p:nvSpPr>
        <p:spPr>
          <a:xfrm>
            <a:off x="89210" y="597133"/>
            <a:ext cx="10057116" cy="781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n-US"/>
              <a:t>The Library of Congress--Teaching with Primary Sources</a:t>
            </a:r>
            <a:endParaRPr/>
          </a:p>
        </p:txBody>
      </p:sp>
      <p:sp>
        <p:nvSpPr>
          <p:cNvPr id="329" name="Google Shape;329;p34"/>
          <p:cNvSpPr txBox="1"/>
          <p:nvPr/>
        </p:nvSpPr>
        <p:spPr>
          <a:xfrm>
            <a:off x="546410" y="2274838"/>
            <a:ext cx="7549376" cy="4739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What the Library offers Teachers: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Started with Primary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Teacher’s Guides and Analysis 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Guides to guide students using various primary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Source Analysis Tool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Finding Primary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Sets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Strategies to using Primary Sources and Distance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237066" y="1319544"/>
            <a:ext cx="10057116" cy="781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Where to Start?  Loc.gov/teachers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erve, Question, Reflect" id="331" name="Google Shape;33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7649" y="2788363"/>
            <a:ext cx="2710783" cy="2710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text with a cartoon animal&#10;&#10;Description automatically generated" id="332" name="Google Shape;33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type="title"/>
          </p:nvPr>
        </p:nvSpPr>
        <p:spPr>
          <a:xfrm>
            <a:off x="89210" y="597133"/>
            <a:ext cx="10057116" cy="781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n-US"/>
              <a:t>The Library of Congress--Teaching with Primary Sources</a:t>
            </a:r>
            <a:endParaRPr/>
          </a:p>
        </p:txBody>
      </p:sp>
      <p:sp>
        <p:nvSpPr>
          <p:cNvPr id="338" name="Google Shape;338;p35"/>
          <p:cNvSpPr txBox="1"/>
          <p:nvPr/>
        </p:nvSpPr>
        <p:spPr>
          <a:xfrm>
            <a:off x="1096201" y="2214469"/>
            <a:ext cx="6300439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What the Library offers Teachers: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Materials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Source Sets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Lesson Plans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5"/>
          <p:cNvSpPr txBox="1"/>
          <p:nvPr/>
        </p:nvSpPr>
        <p:spPr>
          <a:xfrm>
            <a:off x="237066" y="1319544"/>
            <a:ext cx="10057116" cy="781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Where to Start?  Loc.gov/teachers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340" name="Google Shape;3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7516" y="2987275"/>
            <a:ext cx="4546666" cy="284166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 txBox="1"/>
          <p:nvPr/>
        </p:nvSpPr>
        <p:spPr>
          <a:xfrm>
            <a:off x="1096201" y="5538456"/>
            <a:ext cx="44348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Teachers Network</a:t>
            </a:r>
            <a:endParaRPr b="0" i="0" sz="24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blue and red text with a cartoon animal&#10;&#10;Description automatically generated" id="342" name="Google Shape;34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type="title"/>
          </p:nvPr>
        </p:nvSpPr>
        <p:spPr>
          <a:xfrm>
            <a:off x="680322" y="753228"/>
            <a:ext cx="8314592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The Library of Congress--Teaching with Primary Sources</a:t>
            </a:r>
            <a:endParaRPr/>
          </a:p>
        </p:txBody>
      </p:sp>
      <p:pic>
        <p:nvPicPr>
          <p:cNvPr descr="Graphical user interface, website&#10;&#10;Description automatically generated" id="348" name="Google Shape;348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3110" y="2263177"/>
            <a:ext cx="7917367" cy="421237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blue and red text with a cartoon animal&#10;&#10;Description automatically generated" id="350" name="Google Shape;35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/>
          <p:nvPr>
            <p:ph type="title"/>
          </p:nvPr>
        </p:nvSpPr>
        <p:spPr>
          <a:xfrm>
            <a:off x="680322" y="753228"/>
            <a:ext cx="8314592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The Library of Congress–Researching Tips</a:t>
            </a: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487017" y="2544418"/>
            <a:ext cx="7463803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Not every source is primary some are secondary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Strongest Time Period  🡪   1870s-1920s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Post 1945 🡪   Not strong since still under copyright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For photographs 🡪   Not strong past 1930s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Have a plan in place</a:t>
            </a:r>
            <a:br>
              <a:rPr b="0" i="0" lang="en-US" sz="20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0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close up of a keyboard&#10;&#10;Description automatically generated with low confidence" id="357" name="Google Shape;35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6983" y="3280398"/>
            <a:ext cx="30480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text with a cartoon animal&#10;&#10;Description automatically generated" id="358" name="Google Shape;35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0"/>
          <p:cNvPicPr preferRelativeResize="0"/>
          <p:nvPr/>
        </p:nvPicPr>
        <p:blipFill rotWithShape="1">
          <a:blip r:embed="rId3">
            <a:alphaModFix/>
          </a:blip>
          <a:srcRect b="5720" l="0" r="0" t="0"/>
          <a:stretch/>
        </p:blipFill>
        <p:spPr>
          <a:xfrm>
            <a:off x="115613" y="91598"/>
            <a:ext cx="6604865" cy="3337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mic strip of a child and a cat&#10;&#10;Description automatically generated" id="214" name="Google Shape;21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2105" y="1783839"/>
            <a:ext cx="3747826" cy="4844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text with a cartoon animal&#10;&#10;Description automatically generated" id="215" name="Google Shape;21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 txBox="1"/>
          <p:nvPr>
            <p:ph type="title"/>
          </p:nvPr>
        </p:nvSpPr>
        <p:spPr>
          <a:xfrm>
            <a:off x="769434" y="753227"/>
            <a:ext cx="866037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The Library of Congress–Researching Tips </a:t>
            </a:r>
            <a:r>
              <a:rPr lang="en-US" sz="2800"/>
              <a:t>(cont’d)</a:t>
            </a:r>
            <a:endParaRPr/>
          </a:p>
        </p:txBody>
      </p:sp>
      <p:sp>
        <p:nvSpPr>
          <p:cNvPr id="364" name="Google Shape;364;p38"/>
          <p:cNvSpPr/>
          <p:nvPr/>
        </p:nvSpPr>
        <p:spPr>
          <a:xfrm>
            <a:off x="769434" y="2916284"/>
            <a:ext cx="7463803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Keywords are important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Write down keywords to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Write down dates to 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Spelling Matters!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icture containing icon&#10;&#10;Description automatically generated" id="365" name="Google Shape;3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549529"/>
            <a:ext cx="3919034" cy="338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6488" y="860315"/>
            <a:ext cx="1655512" cy="67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/>
          <p:nvPr>
            <p:ph type="title"/>
          </p:nvPr>
        </p:nvSpPr>
        <p:spPr>
          <a:xfrm>
            <a:off x="769434" y="753227"/>
            <a:ext cx="866037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The Library of Congress–Researching Tips </a:t>
            </a:r>
            <a:r>
              <a:rPr lang="en-US" sz="2800"/>
              <a:t>(cont’d)</a:t>
            </a:r>
            <a:endParaRPr/>
          </a:p>
        </p:txBody>
      </p:sp>
      <p:sp>
        <p:nvSpPr>
          <p:cNvPr id="372" name="Google Shape;372;p39"/>
          <p:cNvSpPr/>
          <p:nvPr/>
        </p:nvSpPr>
        <p:spPr>
          <a:xfrm>
            <a:off x="487017" y="2158001"/>
            <a:ext cx="6538251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sort by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relevance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sort by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date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title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the filter (Refined by:) to narrow 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“Available Online”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49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“collections”?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Collections are organized by different archivists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s://lh6.googleusercontent.com/s2rZPz7fYz35a1lCmQ690p-HvbPj6CSMaMe31cb9IOCvz5Yk092vo-hlGAg4pXA3YkDviPKkx7zHAI5GrRtWesJitUekHMHilchh6tCxzIbbG3zmXUreS-0TdRIR7UQXm9BE5zD3=s0" id="373" name="Google Shape;373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1573" y="2158001"/>
            <a:ext cx="5378121" cy="375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36488" y="860315"/>
            <a:ext cx="1655512" cy="67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6488" y="860315"/>
            <a:ext cx="1655512" cy="671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0"/>
          <p:cNvSpPr txBox="1"/>
          <p:nvPr>
            <p:ph type="title"/>
          </p:nvPr>
        </p:nvSpPr>
        <p:spPr>
          <a:xfrm>
            <a:off x="379238" y="753227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The Library of Congress–Researching Tips </a:t>
            </a:r>
            <a:r>
              <a:rPr lang="en-US" sz="2800"/>
              <a:t>(cont’d)</a:t>
            </a:r>
            <a:endParaRPr/>
          </a:p>
        </p:txBody>
      </p:sp>
      <p:sp>
        <p:nvSpPr>
          <p:cNvPr id="381" name="Google Shape;381;p40"/>
          <p:cNvSpPr txBox="1"/>
          <p:nvPr/>
        </p:nvSpPr>
        <p:spPr>
          <a:xfrm>
            <a:off x="379238" y="2184967"/>
            <a:ext cx="9914943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Boolean Search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🡪 </a:t>
            </a:r>
            <a:r>
              <a:rPr b="0" i="0" lang="en-US" sz="16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type of search allowing users to combine keywords with operators and modifiers. These are tools that will limit or expand your search.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AND (+)</a:t>
            </a: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: requires that all search terms be present, which narrows the search.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 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"Pan-American Exposition" AND electricity 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or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"Pan-American Exposition" + electricity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NOT(-)</a:t>
            </a: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: excludes a term from the results, which also narrows the search.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 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"Pan-American Exposition" NOT Dallas 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Or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"Pan-American Exposition" – Dallas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en-US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 (|)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search for either of two terms, which widens the search.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electric OR electricity 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2" name="Google Shape;38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4474" y="2802926"/>
            <a:ext cx="2937464" cy="293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TSHA Research Resources</a:t>
            </a:r>
            <a:endParaRPr/>
          </a:p>
        </p:txBody>
      </p:sp>
      <p:sp>
        <p:nvSpPr>
          <p:cNvPr id="221" name="Google Shape;221;p2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Texas Almanac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Teacher’s Guide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This Day in Texas History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Handbook of Texas Online</a:t>
            </a:r>
            <a:endParaRPr/>
          </a:p>
        </p:txBody>
      </p:sp>
      <p:pic>
        <p:nvPicPr>
          <p:cNvPr descr="A blue and red text with a cartoon animal&#10;&#10;Description automatically generated" id="222" name="Google Shape;22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What Am I Looking For?  Research Theme / Writing Prompt</a:t>
            </a:r>
            <a:endParaRPr/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696" y="2090881"/>
            <a:ext cx="3833911" cy="356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6208" y="2291427"/>
            <a:ext cx="3624364" cy="3624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text with a cartoon animal&#10;&#10;Description automatically generated" id="230" name="Google Shape;23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12" y="259895"/>
            <a:ext cx="5054374" cy="655878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/>
          <p:nvPr>
            <p:ph type="title"/>
          </p:nvPr>
        </p:nvSpPr>
        <p:spPr>
          <a:xfrm>
            <a:off x="6096000" y="753228"/>
            <a:ext cx="4198182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Narrowing Topic</a:t>
            </a:r>
            <a:endParaRPr/>
          </a:p>
        </p:txBody>
      </p:sp>
      <p:pic>
        <p:nvPicPr>
          <p:cNvPr descr="A picture containing text, clipart&#10;&#10;Description automatically generated" id="237" name="Google Shape;2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1253" y="2770357"/>
            <a:ext cx="3416320" cy="3416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text with a cartoon animal&#10;&#10;Description automatically generated" id="238" name="Google Shape;23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type="title"/>
          </p:nvPr>
        </p:nvSpPr>
        <p:spPr>
          <a:xfrm>
            <a:off x="1767017" y="930331"/>
            <a:ext cx="6825636" cy="957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"/>
              <a:buNone/>
            </a:pPr>
            <a:r>
              <a:rPr b="1" lang="en-US" sz="3200">
                <a:latin typeface="Georgia"/>
                <a:ea typeface="Georgia"/>
                <a:cs typeface="Georgia"/>
                <a:sym typeface="Georgia"/>
              </a:rPr>
              <a:t>HISTORICAL ARGUMENT</a:t>
            </a:r>
            <a:br>
              <a:rPr b="1" lang="en-US" sz="3200">
                <a:latin typeface="Georgia"/>
                <a:ea typeface="Georgia"/>
                <a:cs typeface="Georgia"/>
                <a:sym typeface="Georgia"/>
              </a:rPr>
            </a:br>
            <a:r>
              <a:rPr b="1" lang="en-US" sz="2700">
                <a:latin typeface="Georgia"/>
                <a:ea typeface="Georgia"/>
                <a:cs typeface="Georgia"/>
                <a:sym typeface="Georgia"/>
              </a:rPr>
              <a:t>(Thesis Statement)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236776" y="2643649"/>
            <a:ext cx="4290575" cy="3631723"/>
          </a:xfrm>
          <a:prstGeom prst="rect">
            <a:avLst/>
          </a:prstGeom>
          <a:gradFill>
            <a:gsLst>
              <a:gs pos="0">
                <a:srgbClr val="F6F9FC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eo"/>
              <a:ea typeface="Geo"/>
              <a:cs typeface="Geo"/>
              <a:sym typeface="Ge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 well-written historical argument is critical to a successful research project.  A thesis statement is a central thought that holds the project together. It should be written after doing preliminary research and then revised as the process continues.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4646244" y="2766739"/>
            <a:ext cx="7308980" cy="1692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 well-written thesis statement will: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              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address the topic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relate to the theme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explain the impact of the topic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5560753" y="4731016"/>
            <a:ext cx="54799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Thesis = Topic + Theme + Impact.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and red text with a cartoon animal&#10;&#10;Description automatically generated" id="247" name="Google Shape;2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Problem with the Primacy of Primary Sources | Studying Religion in  Culture" id="252" name="Google Shape;2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67" y="288574"/>
            <a:ext cx="4650792" cy="2554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mary and Secondary Sources - English 300 - Research Guides at Western  Kentucky University Libraries" id="253" name="Google Shape;25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6715" y="3173394"/>
            <a:ext cx="4497008" cy="2463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ceptual Illustration Of Globe In Hourglass Photograph by Fanatic Studio  / Science Photo Library" id="254" name="Google Shape;25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3723" y="288574"/>
            <a:ext cx="3637000" cy="53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/>
        </p:nvSpPr>
        <p:spPr>
          <a:xfrm>
            <a:off x="4855589" y="298797"/>
            <a:ext cx="203813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Time and place of topic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Someone who was there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they good for?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154310" y="3806424"/>
            <a:ext cx="224240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2F5496"/>
                </a:solidFill>
                <a:latin typeface="Trebuchet MS"/>
                <a:ea typeface="Trebuchet MS"/>
                <a:cs typeface="Trebuchet MS"/>
                <a:sym typeface="Trebuchet MS"/>
              </a:rPr>
              <a:t>After event happened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2F5496"/>
                </a:solidFill>
                <a:latin typeface="Trebuchet MS"/>
                <a:ea typeface="Trebuchet MS"/>
                <a:cs typeface="Trebuchet MS"/>
                <a:sym typeface="Trebuchet MS"/>
              </a:rPr>
              <a:t>Not by an eyewitness nor participant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2F5496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they good for?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blue and red text with a cartoon animal&#10;&#10;Description automatically generated" id="257" name="Google Shape;25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680322" y="753228"/>
            <a:ext cx="8314592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145579" y="2107011"/>
            <a:ext cx="4886326" cy="3064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Sources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Historic objects (artifacts)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Oral Interviews of witness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Manuscript Collections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Newspapers (from time period)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Letters and Diaries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 Records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Music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Film/Video clips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5031905" y="3793357"/>
            <a:ext cx="4886326" cy="3064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 Sources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Biographies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Textbooks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Books about subject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Newspaper articles about topic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Documentaries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Interviews with experts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Encyclopedias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Film/Video clips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Text, letter&#10;&#10;Description automatically generated" id="265" name="Google Shape;2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154" y="5032145"/>
            <a:ext cx="2073230" cy="155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66" name="Google Shape;26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2670" y="1817568"/>
            <a:ext cx="3864795" cy="1821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text with a cartoon animal&#10;&#10;Description automatically generated" id="267" name="Google Shape;26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type="title"/>
          </p:nvPr>
        </p:nvSpPr>
        <p:spPr>
          <a:xfrm>
            <a:off x="680322" y="753228"/>
            <a:ext cx="8314592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/>
              <a:t>Common Mistakes: Primary Sources</a:t>
            </a:r>
            <a:endParaRPr/>
          </a:p>
        </p:txBody>
      </p:sp>
      <p:sp>
        <p:nvSpPr>
          <p:cNvPr id="273" name="Google Shape;273;p27"/>
          <p:cNvSpPr txBox="1"/>
          <p:nvPr/>
        </p:nvSpPr>
        <p:spPr>
          <a:xfrm>
            <a:off x="1403917" y="5889328"/>
            <a:ext cx="30517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Minnesota History Day 2021 Student Research Workbook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567559" y="2554014"/>
            <a:ext cx="6561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Source Does Not Equal Most Important Source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vs. Copy of Source - Does Not Matter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Source Can Be After Event - Author Matters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Interview Does Not Equal Primary Source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Rely Solely On Photos from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171616"/>
                </a:solidFill>
                <a:latin typeface="Trebuchet MS"/>
                <a:ea typeface="Trebuchet MS"/>
                <a:cs typeface="Trebuchet MS"/>
                <a:sym typeface="Trebuchet MS"/>
              </a:rPr>
              <a:t>Quotes - Short Quotes Are Not Primary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7161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iece of paper pinned to a wall&#10;&#10;Description automatically generated" id="275" name="Google Shape;2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159" y="2042203"/>
            <a:ext cx="3780033" cy="4440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text with a cartoon animal&#10;&#10;Description automatically generated" id="276" name="Google Shape;27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1608" y="830317"/>
            <a:ext cx="1560391" cy="10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n">
  <a:themeElements>
    <a:clrScheme name="Custom 3">
      <a:dk1>
        <a:srgbClr val="1E4E79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