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306" r:id="rId5"/>
    <p:sldId id="308" r:id="rId6"/>
    <p:sldId id="355" r:id="rId7"/>
    <p:sldId id="309" r:id="rId8"/>
    <p:sldId id="282" r:id="rId9"/>
    <p:sldId id="310" r:id="rId10"/>
    <p:sldId id="256" r:id="rId11"/>
    <p:sldId id="257" r:id="rId12"/>
    <p:sldId id="280" r:id="rId13"/>
    <p:sldId id="258" r:id="rId14"/>
    <p:sldId id="287" r:id="rId15"/>
    <p:sldId id="259" r:id="rId16"/>
    <p:sldId id="288" r:id="rId17"/>
    <p:sldId id="260" r:id="rId18"/>
    <p:sldId id="261" r:id="rId19"/>
    <p:sldId id="293" r:id="rId20"/>
    <p:sldId id="289" r:id="rId21"/>
    <p:sldId id="264" r:id="rId22"/>
    <p:sldId id="291" r:id="rId23"/>
    <p:sldId id="305" r:id="rId24"/>
    <p:sldId id="322" r:id="rId25"/>
    <p:sldId id="262" r:id="rId26"/>
    <p:sldId id="323" r:id="rId27"/>
    <p:sldId id="292" r:id="rId28"/>
    <p:sldId id="294" r:id="rId29"/>
    <p:sldId id="304" r:id="rId30"/>
    <p:sldId id="344" r:id="rId31"/>
    <p:sldId id="324" r:id="rId32"/>
    <p:sldId id="303" r:id="rId33"/>
    <p:sldId id="295" r:id="rId34"/>
    <p:sldId id="296" r:id="rId35"/>
    <p:sldId id="297" r:id="rId36"/>
    <p:sldId id="325" r:id="rId37"/>
    <p:sldId id="341" r:id="rId38"/>
    <p:sldId id="299"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363"/>
    <a:srgbClr val="FC18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1092" autoAdjust="0"/>
  </p:normalViewPr>
  <p:slideViewPr>
    <p:cSldViewPr snapToGrid="0">
      <p:cViewPr varScale="1">
        <p:scale>
          <a:sx n="105" d="100"/>
          <a:sy n="105" d="100"/>
        </p:scale>
        <p:origin x="1424" y="184"/>
      </p:cViewPr>
      <p:guideLst/>
    </p:cSldViewPr>
  </p:slideViewPr>
  <p:notesTextViewPr>
    <p:cViewPr>
      <p:scale>
        <a:sx n="125" d="100"/>
        <a:sy n="125" d="100"/>
      </p:scale>
      <p:origin x="0" y="0"/>
    </p:cViewPr>
  </p:notesTextViewPr>
  <p:sorterViewPr>
    <p:cViewPr>
      <p:scale>
        <a:sx n="100" d="100"/>
        <a:sy n="100" d="100"/>
      </p:scale>
      <p:origin x="0" y="-4570"/>
    </p:cViewPr>
  </p:sorterViewPr>
  <p:notesViewPr>
    <p:cSldViewPr snapToGrid="0">
      <p:cViewPr>
        <p:scale>
          <a:sx n="96" d="100"/>
          <a:sy n="96" d="100"/>
        </p:scale>
        <p:origin x="2414" y="-3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807E2-1128-4ED1-B61A-F451B9B617D2}" type="datetimeFigureOut">
              <a:rPr lang="en-US" smtClean="0"/>
              <a:t>12/15/20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A2E4A-2B6D-43A5-ACDC-717D96ABBBE3}" type="slidenum">
              <a:rPr lang="en-US" smtClean="0"/>
              <a:t>‹#›</a:t>
            </a:fld>
            <a:endParaRPr lang="en-US"/>
          </a:p>
        </p:txBody>
      </p:sp>
    </p:spTree>
    <p:extLst>
      <p:ext uri="{BB962C8B-B14F-4D97-AF65-F5344CB8AC3E}">
        <p14:creationId xmlns:p14="http://schemas.microsoft.com/office/powerpoint/2010/main" val="413613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A2E4A-2B6D-43A5-ACDC-717D96ABBBE3}" type="slidenum">
              <a:rPr lang="en-US" smtClean="0"/>
              <a:t>1</a:t>
            </a:fld>
            <a:endParaRPr lang="en-US"/>
          </a:p>
        </p:txBody>
      </p:sp>
    </p:spTree>
    <p:extLst>
      <p:ext uri="{BB962C8B-B14F-4D97-AF65-F5344CB8AC3E}">
        <p14:creationId xmlns:p14="http://schemas.microsoft.com/office/powerpoint/2010/main" val="255308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Lest We Forget June 6, 1945 Clifford K. Berryman NAID: 6012308 This cartoon was published on the one-year anniversary of D-Day, the day the Allied forces landed on the beaches of Normandy, France, to begin the military campaign that would ultimately liberate Western Europe from Nazi Germany. Thousands of men died during the Battle of Normandy, which was the largest seaborne invasion in history. Berryman’s cartoon recalls the destruction and loss of life on those beaches and honors those who made the ultimate sacrifice in this pivotal battle. The words hovering in the sky are from Rudyard Kipling’s famous poem “Recessional,” which juxtaposes the temporary nature of empire with the permanence of God. About a month before this D-Day anniversary, the war in Europe officially ended when Germany surrendered on May 8, 1945. </a:t>
            </a:r>
          </a:p>
        </p:txBody>
      </p:sp>
      <p:sp>
        <p:nvSpPr>
          <p:cNvPr id="4" name="Slide Number Placeholder 3"/>
          <p:cNvSpPr>
            <a:spLocks noGrp="1"/>
          </p:cNvSpPr>
          <p:nvPr>
            <p:ph type="sldNum" sz="quarter" idx="10"/>
          </p:nvPr>
        </p:nvSpPr>
        <p:spPr/>
        <p:txBody>
          <a:bodyPr/>
          <a:lstStyle/>
          <a:p>
            <a:fld id="{784A2E4A-2B6D-43A5-ACDC-717D96ABBBE3}" type="slidenum">
              <a:rPr lang="en-US" smtClean="0"/>
              <a:t>15</a:t>
            </a:fld>
            <a:endParaRPr lang="en-US"/>
          </a:p>
        </p:txBody>
      </p:sp>
    </p:spTree>
    <p:extLst>
      <p:ext uri="{BB962C8B-B14F-4D97-AF65-F5344CB8AC3E}">
        <p14:creationId xmlns:p14="http://schemas.microsoft.com/office/powerpoint/2010/main" val="3563023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‘ER UP! August 17, 1945 Clifford K. Berryman NAID: 6012312 On August 15, 1945, Japan announced its surrender, bringing World War II to a close. In this cartoon, published two days later, Berryman captures the pent-up desires of the American people for consumer goods and normal life. John Q. Public (the average citizen) asks Uncle Sam to fill his tank with all the “goods” that had been either rationed or in short supply. The postwar years saw a boom in the production and consumption of clothes, cars, household appliances, and more. Returning veterans started to have families and needed homes. The G.I. Bill, a package of government benefits to help veterans transition to civilian life, included home loans, which spurred home-buying and construction. After a decade of economic depression and five years of all-out war, Americans were eager to enjoy the benefits of a consumer-focused economy. The supply of goods, the cost of living, and access to housing would become thorny political issues in the post-war era</a:t>
            </a:r>
          </a:p>
        </p:txBody>
      </p:sp>
      <p:sp>
        <p:nvSpPr>
          <p:cNvPr id="4" name="Slide Number Placeholder 3"/>
          <p:cNvSpPr>
            <a:spLocks noGrp="1"/>
          </p:cNvSpPr>
          <p:nvPr>
            <p:ph type="sldNum" sz="quarter" idx="10"/>
          </p:nvPr>
        </p:nvSpPr>
        <p:spPr/>
        <p:txBody>
          <a:bodyPr/>
          <a:lstStyle/>
          <a:p>
            <a:fld id="{784A2E4A-2B6D-43A5-ACDC-717D96ABBBE3}" type="slidenum">
              <a:rPr lang="en-US" smtClean="0"/>
              <a:t>17</a:t>
            </a:fld>
            <a:endParaRPr lang="en-US"/>
          </a:p>
        </p:txBody>
      </p:sp>
    </p:spTree>
    <p:extLst>
      <p:ext uri="{BB962C8B-B14F-4D97-AF65-F5344CB8AC3E}">
        <p14:creationId xmlns:p14="http://schemas.microsoft.com/office/powerpoint/2010/main" val="86187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Postwar Navy September 11, 1945 Clifford K. Berryman NAID: 6012314 On August 6 and 9, 1945, the U.S. dropped atomic bombs on the Japanese cities of Hiroshima and Nagasaki, killing over 100,000 people. On August 15, Japan announced its surrender, ending the war. Among the tasks the U.S. faced next was scaling the military to a size and strength suitable for peacetime. But what sort of military did the U.S. need in a “peacetime” that included nuclear weapons? Military leaders, together with Congress, had to figure this out. In this cartoon, the seated figure is Secretary of the Navy James Forrestal. Standing are Senator David Walsh (chairman of the U.S. Senate’s Committee on Naval Affairs) and Representative Carl Vinson (chairman of the U.S. House of Representatives’ Committee on Naval Affairs). The day before this cartoon appeared, Walsh and Vinson had announced plans for a fleet of 1,079 ships, the number requested by the Navy. They were postponing a final decision, however, until after thorough study, recognizing that new weapons of war had changed the military landscape. </a:t>
            </a:r>
          </a:p>
        </p:txBody>
      </p:sp>
      <p:sp>
        <p:nvSpPr>
          <p:cNvPr id="4" name="Slide Number Placeholder 3"/>
          <p:cNvSpPr>
            <a:spLocks noGrp="1"/>
          </p:cNvSpPr>
          <p:nvPr>
            <p:ph type="sldNum" sz="quarter" idx="10"/>
          </p:nvPr>
        </p:nvSpPr>
        <p:spPr/>
        <p:txBody>
          <a:bodyPr/>
          <a:lstStyle/>
          <a:p>
            <a:fld id="{784A2E4A-2B6D-43A5-ACDC-717D96ABBBE3}" type="slidenum">
              <a:rPr lang="en-US" smtClean="0"/>
              <a:t>18</a:t>
            </a:fld>
            <a:endParaRPr lang="en-US"/>
          </a:p>
        </p:txBody>
      </p:sp>
    </p:spTree>
    <p:extLst>
      <p:ext uri="{BB962C8B-B14F-4D97-AF65-F5344CB8AC3E}">
        <p14:creationId xmlns:p14="http://schemas.microsoft.com/office/powerpoint/2010/main" val="2457777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A2E4A-2B6D-43A5-ACDC-717D96ABBBE3}" type="slidenum">
              <a:rPr lang="en-US" smtClean="0"/>
              <a:t>19</a:t>
            </a:fld>
            <a:endParaRPr lang="en-US"/>
          </a:p>
        </p:txBody>
      </p:sp>
    </p:spTree>
    <p:extLst>
      <p:ext uri="{BB962C8B-B14F-4D97-AF65-F5344CB8AC3E}">
        <p14:creationId xmlns:p14="http://schemas.microsoft.com/office/powerpoint/2010/main" val="170812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A2E4A-2B6D-43A5-ACDC-717D96ABBBE3}" type="slidenum">
              <a:rPr lang="en-US" smtClean="0"/>
              <a:t>20</a:t>
            </a:fld>
            <a:endParaRPr lang="en-US"/>
          </a:p>
        </p:txBody>
      </p:sp>
    </p:spTree>
    <p:extLst>
      <p:ext uri="{BB962C8B-B14F-4D97-AF65-F5344CB8AC3E}">
        <p14:creationId xmlns:p14="http://schemas.microsoft.com/office/powerpoint/2010/main" val="134691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 to Peace August 27, 1946 Clifford K. Berryman NAID: 6012362 Berryman drew this cartoon when communists and non-communists were contending for control of Greece. Although the U.S. and the U.S.S.R. had worked together to defeat Nazi Germany in World War II, after the war it was difficult for the two countries to stay on a path that would lead to a peaceful, secure Europe. With their economies and political systems weakened by war, countries across Europe and Asia were vulnerable. The U.S.S.R. used this situation to expand its influence. Led by General Secretary Joseph Stalin, the U.S.S.R. first sought political control of the countries on its border in Eastern Europe. Some people thought it was reasonable for the Russians to want a buffer zone of friendly countries. Others suspected Stalin’s motives and feared the spread of communism, an ideology committed to the end of capitalism. Distrust grew once Stalin started to expand Soviet influence westward into central Europe and the Balkans and southward into the Middle East. In this cartoon, Stalin is shown veering off the path of peace with Greece as his “catch.” </a:t>
            </a:r>
          </a:p>
        </p:txBody>
      </p:sp>
      <p:sp>
        <p:nvSpPr>
          <p:cNvPr id="4" name="Slide Number Placeholder 3"/>
          <p:cNvSpPr>
            <a:spLocks noGrp="1"/>
          </p:cNvSpPr>
          <p:nvPr>
            <p:ph type="sldNum" sz="quarter" idx="10"/>
          </p:nvPr>
        </p:nvSpPr>
        <p:spPr/>
        <p:txBody>
          <a:bodyPr/>
          <a:lstStyle/>
          <a:p>
            <a:fld id="{784A2E4A-2B6D-43A5-ACDC-717D96ABBBE3}" type="slidenum">
              <a:rPr lang="en-US" smtClean="0"/>
              <a:t>22</a:t>
            </a:fld>
            <a:endParaRPr lang="en-US"/>
          </a:p>
        </p:txBody>
      </p:sp>
    </p:spTree>
    <p:extLst>
      <p:ext uri="{BB962C8B-B14F-4D97-AF65-F5344CB8AC3E}">
        <p14:creationId xmlns:p14="http://schemas.microsoft.com/office/powerpoint/2010/main" val="1301964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A2E4A-2B6D-43A5-ACDC-717D96ABBBE3}" type="slidenum">
              <a:rPr lang="en-US" smtClean="0"/>
              <a:t>24</a:t>
            </a:fld>
            <a:endParaRPr lang="en-US"/>
          </a:p>
        </p:txBody>
      </p:sp>
    </p:spTree>
    <p:extLst>
      <p:ext uri="{BB962C8B-B14F-4D97-AF65-F5344CB8AC3E}">
        <p14:creationId xmlns:p14="http://schemas.microsoft.com/office/powerpoint/2010/main" val="333862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at a Time? November 19, 1947 Jim Berryman NAID: 5743141 As the Soviet Union expanded its influence after World War II, American leaders grew concerned about Soviet power and the spread of communism. In a speech to Congress in March of 1947, President Harry Truman declared that America would provide political, economic, and military assistance to any democratic nation under internal or external threat. Later known as the Truman Doctrine, this statement signaled the U.S. government’s new willingness to become involved in far-flung conflicts. But Truman had to convince the American people of the urgent need to fight communism abroad at a time when many were more concerned about inflation at home. After the war, demand for goods outstripped supply, prices rose, and Americans discovered that their dollars did not go as far as they once had. In this cartoon, President Truman urges “J. Public” (the American people) to tackle both problems at once</a:t>
            </a:r>
          </a:p>
          <a:p>
            <a:endParaRPr lang="en-US" dirty="0"/>
          </a:p>
        </p:txBody>
      </p:sp>
      <p:sp>
        <p:nvSpPr>
          <p:cNvPr id="4" name="Slide Number Placeholder 3"/>
          <p:cNvSpPr>
            <a:spLocks noGrp="1"/>
          </p:cNvSpPr>
          <p:nvPr>
            <p:ph type="sldNum" sz="quarter" idx="10"/>
          </p:nvPr>
        </p:nvSpPr>
        <p:spPr/>
        <p:txBody>
          <a:bodyPr/>
          <a:lstStyle/>
          <a:p>
            <a:fld id="{784A2E4A-2B6D-43A5-ACDC-717D96ABBBE3}" type="slidenum">
              <a:rPr lang="en-US" smtClean="0"/>
              <a:t>25</a:t>
            </a:fld>
            <a:endParaRPr lang="en-US"/>
          </a:p>
        </p:txBody>
      </p:sp>
    </p:spTree>
    <p:extLst>
      <p:ext uri="{BB962C8B-B14F-4D97-AF65-F5344CB8AC3E}">
        <p14:creationId xmlns:p14="http://schemas.microsoft.com/office/powerpoint/2010/main" val="3626573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A2E4A-2B6D-43A5-ACDC-717D96ABBBE3}" type="slidenum">
              <a:rPr lang="en-US" smtClean="0"/>
              <a:t>26</a:t>
            </a:fld>
            <a:endParaRPr lang="en-US"/>
          </a:p>
        </p:txBody>
      </p:sp>
    </p:spTree>
    <p:extLst>
      <p:ext uri="{BB962C8B-B14F-4D97-AF65-F5344CB8AC3E}">
        <p14:creationId xmlns:p14="http://schemas.microsoft.com/office/powerpoint/2010/main" val="15220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Sauce for the Goose Is Sauce for the Gander May 20, 1948 Clifford K. Berryman NAID: 6012422 The postwar era saw rising anxiety about the spread of communism. This cartoon was published on the day the U.S. House of Representatives passed the </a:t>
            </a:r>
            <a:r>
              <a:rPr lang="en-US" dirty="0" err="1"/>
              <a:t>Mundt</a:t>
            </a:r>
            <a:r>
              <a:rPr lang="en-US" dirty="0"/>
              <a:t>-Nixon Bill, which called for communists to register with the government. The bill proposed fines and jail sentences for activities deemed “subversive.” It also would have regulated the political activities of communists. Richard Nixon, then a member of the House, urged the Senate to vote for the bill. Those opposed to the bill argued that it aimed to outlaw the communist Party itself and violated the Constitution by limiting political activity. In the end, the bill died in the Senate. However, similar legislation, the McCarran Internal Security Act, passed two years later.</a:t>
            </a:r>
          </a:p>
        </p:txBody>
      </p:sp>
      <p:sp>
        <p:nvSpPr>
          <p:cNvPr id="4" name="Slide Number Placeholder 3"/>
          <p:cNvSpPr>
            <a:spLocks noGrp="1"/>
          </p:cNvSpPr>
          <p:nvPr>
            <p:ph type="sldNum" sz="quarter" idx="10"/>
          </p:nvPr>
        </p:nvSpPr>
        <p:spPr/>
        <p:txBody>
          <a:bodyPr/>
          <a:lstStyle/>
          <a:p>
            <a:fld id="{784A2E4A-2B6D-43A5-ACDC-717D96ABBBE3}" type="slidenum">
              <a:rPr lang="en-US" smtClean="0"/>
              <a:t>29</a:t>
            </a:fld>
            <a:endParaRPr lang="en-US"/>
          </a:p>
        </p:txBody>
      </p:sp>
    </p:spTree>
    <p:extLst>
      <p:ext uri="{BB962C8B-B14F-4D97-AF65-F5344CB8AC3E}">
        <p14:creationId xmlns:p14="http://schemas.microsoft.com/office/powerpoint/2010/main" val="1814327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A2E4A-2B6D-43A5-ACDC-717D96ABBBE3}" type="slidenum">
              <a:rPr lang="en-US" smtClean="0"/>
              <a:t>2</a:t>
            </a:fld>
            <a:endParaRPr lang="en-US"/>
          </a:p>
        </p:txBody>
      </p:sp>
    </p:spTree>
    <p:extLst>
      <p:ext uri="{BB962C8B-B14F-4D97-AF65-F5344CB8AC3E}">
        <p14:creationId xmlns:p14="http://schemas.microsoft.com/office/powerpoint/2010/main" val="323488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He Riding this Time Around May 27, 1948 Clifford K. Berryman NAID: 6012423 Both Jews and Arabs claim historical rights to Palestine. After the Holocaust, Jewish migration to the area increased. Zionism, a movement to support the re-establishment of a Jewish homeland in Palestine, grew. President Harry Truman was sympathetic to the plight of Jewish refugees. At the same time, his administration worried about inflaming Palestinian Arabs, who rejected Jewish claims on the territory. Various solutions were proposed, but none won universal support. In 1947, the United Nations drew up a plan to partition Palestine into separate Arab and Jewish states, with an international zone around Jerusalem. On May 14, 1948, Israel declared itself an independent state, and Truman recognized it as a legitimate government. Armed conflict— the first Arab-Israeli war—erupted. In this cartoon, Berryman critiques Truman’s stance on Palestine, implying that he shifted from one position or strategy to another—without ever making progress. </a:t>
            </a:r>
          </a:p>
        </p:txBody>
      </p:sp>
      <p:sp>
        <p:nvSpPr>
          <p:cNvPr id="4" name="Slide Number Placeholder 3"/>
          <p:cNvSpPr>
            <a:spLocks noGrp="1"/>
          </p:cNvSpPr>
          <p:nvPr>
            <p:ph type="sldNum" sz="quarter" idx="10"/>
          </p:nvPr>
        </p:nvSpPr>
        <p:spPr/>
        <p:txBody>
          <a:bodyPr/>
          <a:lstStyle/>
          <a:p>
            <a:fld id="{784A2E4A-2B6D-43A5-ACDC-717D96ABBBE3}" type="slidenum">
              <a:rPr lang="en-US" smtClean="0"/>
              <a:t>30</a:t>
            </a:fld>
            <a:endParaRPr lang="en-US"/>
          </a:p>
        </p:txBody>
      </p:sp>
    </p:spTree>
    <p:extLst>
      <p:ext uri="{BB962C8B-B14F-4D97-AF65-F5344CB8AC3E}">
        <p14:creationId xmlns:p14="http://schemas.microsoft.com/office/powerpoint/2010/main" val="204623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Second World War, U.S., British, and Soviet military forces divided and occupied Germany. Also divided into occupation zones, Berlin was located far inside Soviet-controlled eastern Germany. The United States, United Kingdom, and France controlled western portions of the city, while Soviet troops controlled the eastern sector. As the wartime alliance between the Western Allies and the Soviet Union ended and friendly relations turned hostile, the question of whether the western occupation zones in Berlin would remain under Western Allied control or whether the city would be absorbed into Soviet-controlled eastern Germany led to the first Berlin crisis of the Cold War. The crisis started on June 24, 1948, when Soviet forces blockaded rail, road, and water access to Allied-controlled areas of Berlin. The United States and United Kingdom responded by airlifting food and fuel to Berlin from Allied airbases in western Germany. The crisis ended on May 12, 1949, when Soviet forces lifted the blockade on land access to western Berlin.</a:t>
            </a:r>
          </a:p>
        </p:txBody>
      </p:sp>
      <p:sp>
        <p:nvSpPr>
          <p:cNvPr id="4" name="Slide Number Placeholder 3"/>
          <p:cNvSpPr>
            <a:spLocks noGrp="1"/>
          </p:cNvSpPr>
          <p:nvPr>
            <p:ph type="sldNum" sz="quarter" idx="10"/>
          </p:nvPr>
        </p:nvSpPr>
        <p:spPr/>
        <p:txBody>
          <a:bodyPr/>
          <a:lstStyle/>
          <a:p>
            <a:fld id="{784A2E4A-2B6D-43A5-ACDC-717D96ABBBE3}" type="slidenum">
              <a:rPr lang="en-US" smtClean="0"/>
              <a:t>31</a:t>
            </a:fld>
            <a:endParaRPr lang="en-US"/>
          </a:p>
        </p:txBody>
      </p:sp>
    </p:spTree>
    <p:extLst>
      <p:ext uri="{BB962C8B-B14F-4D97-AF65-F5344CB8AC3E}">
        <p14:creationId xmlns:p14="http://schemas.microsoft.com/office/powerpoint/2010/main" val="179395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NATO was the first peacetime military alliance the United States entered into outside of the Western Hemisphere. After the destruction of the Second World War, the nations of Europe struggled to rebuild their economies and ensure their security. The former required a massive influx of aid to help the war-torn landscapes re-establish industries and produce food, and the latter required assurances against a resurgent Germany or incursions from the Soviet Union. The United States viewed an economically strong, rearmed, and integrated Europe as vital to the prevention of communist expansion across the continent.</a:t>
            </a:r>
            <a:endParaRPr lang="en-US" dirty="0"/>
          </a:p>
        </p:txBody>
      </p:sp>
      <p:sp>
        <p:nvSpPr>
          <p:cNvPr id="4" name="Slide Number Placeholder 3"/>
          <p:cNvSpPr>
            <a:spLocks noGrp="1"/>
          </p:cNvSpPr>
          <p:nvPr>
            <p:ph type="sldNum" sz="quarter" idx="10"/>
          </p:nvPr>
        </p:nvSpPr>
        <p:spPr/>
        <p:txBody>
          <a:bodyPr/>
          <a:lstStyle/>
          <a:p>
            <a:fld id="{784A2E4A-2B6D-43A5-ACDC-717D96ABBBE3}" type="slidenum">
              <a:rPr lang="en-US" smtClean="0"/>
              <a:t>32</a:t>
            </a:fld>
            <a:endParaRPr lang="en-US"/>
          </a:p>
        </p:txBody>
      </p:sp>
    </p:spTree>
    <p:extLst>
      <p:ext uri="{BB962C8B-B14F-4D97-AF65-F5344CB8AC3E}">
        <p14:creationId xmlns:p14="http://schemas.microsoft.com/office/powerpoint/2010/main" val="3704943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33333"/>
                </a:solidFill>
                <a:latin typeface="Source Sans Pro"/>
              </a:rPr>
              <a:t>The Chinese Revolution of </a:t>
            </a:r>
            <a:r>
              <a:rPr lang="en-US" b="1" dirty="0">
                <a:solidFill>
                  <a:srgbClr val="333333"/>
                </a:solidFill>
                <a:latin typeface="inherit"/>
              </a:rPr>
              <a:t>1949</a:t>
            </a:r>
            <a:endParaRPr lang="en-US" b="1" dirty="0">
              <a:solidFill>
                <a:srgbClr val="333333"/>
              </a:solidFill>
              <a:latin typeface="Source Sans Pro"/>
            </a:endParaRPr>
          </a:p>
          <a:p>
            <a:r>
              <a:rPr lang="en-US" dirty="0">
                <a:solidFill>
                  <a:srgbClr val="333333"/>
                </a:solidFill>
                <a:latin typeface="Merriweather"/>
              </a:rPr>
              <a:t>On October 1, 1949, Chinese Communist leader </a:t>
            </a:r>
            <a:r>
              <a:rPr lang="en-US" dirty="0">
                <a:solidFill>
                  <a:srgbClr val="333333"/>
                </a:solidFill>
                <a:latin typeface="inherit"/>
              </a:rPr>
              <a:t>Mao Zedong</a:t>
            </a:r>
            <a:r>
              <a:rPr lang="en-US" dirty="0">
                <a:solidFill>
                  <a:srgbClr val="333333"/>
                </a:solidFill>
                <a:latin typeface="Merriweather"/>
              </a:rPr>
              <a:t> declared the creation of the People’s Republic of China (PRC). The announcement ended the costly full-scale civil war between the Chinese Communist Party (CCP) and the Nationalist Party, or Kuomintang (KMT), which broke out immediately following World War II and had been preceded by on and off conflict between the two sides since the 1920’s. </a:t>
            </a:r>
          </a:p>
          <a:p>
            <a:endParaRPr lang="en-US" dirty="0"/>
          </a:p>
        </p:txBody>
      </p:sp>
      <p:sp>
        <p:nvSpPr>
          <p:cNvPr id="4" name="Slide Number Placeholder 3"/>
          <p:cNvSpPr>
            <a:spLocks noGrp="1"/>
          </p:cNvSpPr>
          <p:nvPr>
            <p:ph type="sldNum" sz="quarter" idx="10"/>
          </p:nvPr>
        </p:nvSpPr>
        <p:spPr/>
        <p:txBody>
          <a:bodyPr/>
          <a:lstStyle/>
          <a:p>
            <a:fld id="{784A2E4A-2B6D-43A5-ACDC-717D96ABBBE3}" type="slidenum">
              <a:rPr lang="en-US" smtClean="0"/>
              <a:t>35</a:t>
            </a:fld>
            <a:endParaRPr lang="en-US"/>
          </a:p>
        </p:txBody>
      </p:sp>
    </p:spTree>
    <p:extLst>
      <p:ext uri="{BB962C8B-B14F-4D97-AF65-F5344CB8AC3E}">
        <p14:creationId xmlns:p14="http://schemas.microsoft.com/office/powerpoint/2010/main" val="3887165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All Yours February 3, 1953 Jim Berryman NAID: 5743173 In 1949, China’s non-communist Nationalist Party was forced out of mainland China by the communist regime. The Nationalists, led by Chiang Kai-Shek, retreated to the island of Taiwan (also called Formosa). There they made plans to return to power on the mainland. The U.S. provided some equipment and kept a naval fleet in the strait between Taiwan and the mainland to prevent attacks from either side. The day before this cartoon was published, however, President Dwight D. Eisenhower removed the naval fleet. He seemed to be opening the way for Chiang to attack but did not provide additional support for the offensive. Chiang’s limited forces never posed any serious threat to communist China. Nevertheless, this incident added to the list of conflicts that complicated the relationship between the U.S. and communist China.</a:t>
            </a:r>
          </a:p>
        </p:txBody>
      </p:sp>
      <p:sp>
        <p:nvSpPr>
          <p:cNvPr id="4" name="Slide Number Placeholder 3"/>
          <p:cNvSpPr>
            <a:spLocks noGrp="1"/>
          </p:cNvSpPr>
          <p:nvPr>
            <p:ph type="sldNum" sz="quarter" idx="10"/>
          </p:nvPr>
        </p:nvSpPr>
        <p:spPr/>
        <p:txBody>
          <a:bodyPr/>
          <a:lstStyle/>
          <a:p>
            <a:fld id="{784A2E4A-2B6D-43A5-ACDC-717D96ABBBE3}" type="slidenum">
              <a:rPr lang="en-US" smtClean="0"/>
              <a:t>36</a:t>
            </a:fld>
            <a:endParaRPr lang="en-US"/>
          </a:p>
        </p:txBody>
      </p:sp>
    </p:spTree>
    <p:extLst>
      <p:ext uri="{BB962C8B-B14F-4D97-AF65-F5344CB8AC3E}">
        <p14:creationId xmlns:p14="http://schemas.microsoft.com/office/powerpoint/2010/main" val="216351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World Spotlight” The Evening Star October 8, 1918 NAID 6011512 “In the World Spotlight” appeared on the front page of The Evening Star as President Woodrow Wilson was considering a request for peace received from the new German Chancellor, Prince Maximilian of Baden. The cartoon was published alongside an article reporting Wilson’s insistence that Germany remove its troops from invaded countries as a precondition to peace. Berryman’s cartoon illustrates Wilson’s and America’s central role in preparing for the peace negotiations that would end World War I. Wilson seized the international spotlight when he outlined his “Fourteen Points” for peace in an address to Congress on January 8, 1918.</a:t>
            </a:r>
          </a:p>
        </p:txBody>
      </p:sp>
      <p:sp>
        <p:nvSpPr>
          <p:cNvPr id="4" name="Slide Number Placeholder 3"/>
          <p:cNvSpPr>
            <a:spLocks noGrp="1"/>
          </p:cNvSpPr>
          <p:nvPr>
            <p:ph type="sldNum" sz="quarter" idx="10"/>
          </p:nvPr>
        </p:nvSpPr>
        <p:spPr/>
        <p:txBody>
          <a:bodyPr/>
          <a:lstStyle/>
          <a:p>
            <a:fld id="{784A2E4A-2B6D-43A5-ACDC-717D96ABBBE3}" type="slidenum">
              <a:rPr lang="en-US" smtClean="0"/>
              <a:t>7</a:t>
            </a:fld>
            <a:endParaRPr lang="en-US"/>
          </a:p>
        </p:txBody>
      </p:sp>
    </p:spTree>
    <p:extLst>
      <p:ext uri="{BB962C8B-B14F-4D97-AF65-F5344CB8AC3E}">
        <p14:creationId xmlns:p14="http://schemas.microsoft.com/office/powerpoint/2010/main" val="235756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Peril” The Evening Star January 10, 1919 NAID 6011546 A classical Greco-Roman woman representing civilization stands cautiously between a wild-haired, frightening man representing bolshevism and a handcuffed and chained German soldier representing militarism. The cartoon suggests that although civilization had defeated German militarism, it now faces a new threat. An article published in The Evening Star on the same day suggested that the Allies saw it as America’s responsibility to “police” Europe. Berryman’s cartoon reflects the European fear that bolshevism would solidify its control over Russia and fill the power vacuum left by the war in Germany and Eastern Europe. Published at a time when hunger and political instability fueled widespread revolutionary movements, this cartoon reflects an uneasy realization that the war fought by America to make the world safe for democracy had not ended, but rather had expanded into a wider responsibility of preserving civilized order.</a:t>
            </a:r>
          </a:p>
        </p:txBody>
      </p:sp>
      <p:sp>
        <p:nvSpPr>
          <p:cNvPr id="4" name="Slide Number Placeholder 3"/>
          <p:cNvSpPr>
            <a:spLocks noGrp="1"/>
          </p:cNvSpPr>
          <p:nvPr>
            <p:ph type="sldNum" sz="quarter" idx="10"/>
          </p:nvPr>
        </p:nvSpPr>
        <p:spPr/>
        <p:txBody>
          <a:bodyPr/>
          <a:lstStyle/>
          <a:p>
            <a:fld id="{784A2E4A-2B6D-43A5-ACDC-717D96ABBBE3}" type="slidenum">
              <a:rPr lang="en-US" smtClean="0"/>
              <a:t>8</a:t>
            </a:fld>
            <a:endParaRPr lang="en-US"/>
          </a:p>
        </p:txBody>
      </p:sp>
    </p:spTree>
    <p:extLst>
      <p:ext uri="{BB962C8B-B14F-4D97-AF65-F5344CB8AC3E}">
        <p14:creationId xmlns:p14="http://schemas.microsoft.com/office/powerpoint/2010/main" val="851693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X” The Evening Star October 19, 1920 NAID 6011640 The Treaty of Versailles and U.S. membership in the League of Nations were central issues in the 1920 Presidential campaign. Article X of the Covenant of the League of Nations, which required members to assist any other member nation in the event of an invasion or attack, was a lightning rod for opposition in America. President Woodrow Wilson had submitted the Treaty of Versailles for Senate ratification in August 1919, but it was rejected due to opposition led by Henry Cabot Lodge and other Senators opposed to foreign entanglements on Wilson’s terms. In particular, concerns over Article X failed to produce a Senate compromise needed for treaty approval. After the Treaty’s rejection, public opinion divided over U.S. participation in international peacekeeping treaties. In the 1920 Presidential campaign, Democratic candidate James Cox supported the spirit of Article X in American foreign policy, while Republican candidate Warren G. Harding opposed the policy. Berryman’s cartoon captures the bitterness of the debate and the campaign. Rejected by the Senate and unpopular with many voters, Article X was an outcast on the run. “No ginger” was a sporting term for a team that showed no pep. It is used here in an ironic sense, illustrating the strong feelings about Article X expressed by its opponents during the campaign.</a:t>
            </a:r>
          </a:p>
        </p:txBody>
      </p:sp>
      <p:sp>
        <p:nvSpPr>
          <p:cNvPr id="4" name="Slide Number Placeholder 3"/>
          <p:cNvSpPr>
            <a:spLocks noGrp="1"/>
          </p:cNvSpPr>
          <p:nvPr>
            <p:ph type="sldNum" sz="quarter" idx="10"/>
          </p:nvPr>
        </p:nvSpPr>
        <p:spPr/>
        <p:txBody>
          <a:bodyPr/>
          <a:lstStyle/>
          <a:p>
            <a:fld id="{784A2E4A-2B6D-43A5-ACDC-717D96ABBBE3}" type="slidenum">
              <a:rPr lang="en-US" smtClean="0"/>
              <a:t>9</a:t>
            </a:fld>
            <a:endParaRPr lang="en-US"/>
          </a:p>
        </p:txBody>
      </p:sp>
    </p:spTree>
    <p:extLst>
      <p:ext uri="{BB962C8B-B14F-4D97-AF65-F5344CB8AC3E}">
        <p14:creationId xmlns:p14="http://schemas.microsoft.com/office/powerpoint/2010/main" val="390340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Good Act, but It’s Hard on the Spectators” The Evening Star August 20, 1939 NAID 6012197 By late summer, 1939 Hitler’s army was on the march. This cartoon was published as 100,000 German troops massed along the Polish border ready to invade. Given the recent history of war, these events raised alarm in France, the United Kingdom, and the United States, represented by the figures in this image. Previously, Hitler had defied the Treaty of Versailles by moving troops into the Rhineland. Two years later, Germany had forcibly taken over Austria. The severity of response shown by the three figures in the cartoon reflects their nearness to Germany—France is the most frightened. Two days after this cartoon was published the Soviet Union and Germany announced a non-aggression pact, destroying hopes of a British, French, and Soviet alliance to restrain German expansion and clearing the way for the Nazi invasion of Poland. Berryman shares Uncle Sam’s worry that American policies of isolation and neutrality would not insulate the country from the Nazi threat.</a:t>
            </a:r>
          </a:p>
        </p:txBody>
      </p:sp>
      <p:sp>
        <p:nvSpPr>
          <p:cNvPr id="4" name="Slide Number Placeholder 3"/>
          <p:cNvSpPr>
            <a:spLocks noGrp="1"/>
          </p:cNvSpPr>
          <p:nvPr>
            <p:ph type="sldNum" sz="quarter" idx="10"/>
          </p:nvPr>
        </p:nvSpPr>
        <p:spPr/>
        <p:txBody>
          <a:bodyPr/>
          <a:lstStyle/>
          <a:p>
            <a:fld id="{784A2E4A-2B6D-43A5-ACDC-717D96ABBBE3}" type="slidenum">
              <a:rPr lang="en-US" smtClean="0"/>
              <a:t>10</a:t>
            </a:fld>
            <a:endParaRPr lang="en-US"/>
          </a:p>
        </p:txBody>
      </p:sp>
    </p:spTree>
    <p:extLst>
      <p:ext uri="{BB962C8B-B14F-4D97-AF65-F5344CB8AC3E}">
        <p14:creationId xmlns:p14="http://schemas.microsoft.com/office/powerpoint/2010/main" val="11638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Untitled The Evening Star September 7, 1939 NAID 6012202 This cartoon shows three prominent isolationist senators staring blindly at a wall labeled “neutrality,” while embattled Europe is shown in the distance, engulfed in a cloud of smoke. The figures in the cartoon are William Borah of Idaho, Gerald Nye of North Dakota, and Hiram Johnson of California. They were all Progressive Republican Senators who shared a long history of leading efforts to keep the United States out of international alliances and wars. Borah had opposed the Treaty of Versailles and was against America’s joining the League of Nations. Nye had chaired an investigative committee harshly critical of U.S. entry into the World War I. Johnson sponsored the Neutrality Acts in Congress and opposed President Franklin D. Roosevelt’s proposal to sell planes and arms to France. World War I was fresh in the public memory, and isolationists still resented America’s involvement. In this cartoon, Berryman mocks the short-sightedness of isolationism. </a:t>
            </a:r>
          </a:p>
        </p:txBody>
      </p:sp>
      <p:sp>
        <p:nvSpPr>
          <p:cNvPr id="4" name="Slide Number Placeholder 3"/>
          <p:cNvSpPr>
            <a:spLocks noGrp="1"/>
          </p:cNvSpPr>
          <p:nvPr>
            <p:ph type="sldNum" sz="quarter" idx="10"/>
          </p:nvPr>
        </p:nvSpPr>
        <p:spPr/>
        <p:txBody>
          <a:bodyPr/>
          <a:lstStyle/>
          <a:p>
            <a:fld id="{784A2E4A-2B6D-43A5-ACDC-717D96ABBBE3}" type="slidenum">
              <a:rPr lang="en-US" smtClean="0"/>
              <a:t>12</a:t>
            </a:fld>
            <a:endParaRPr lang="en-US"/>
          </a:p>
        </p:txBody>
      </p:sp>
    </p:spTree>
    <p:extLst>
      <p:ext uri="{BB962C8B-B14F-4D97-AF65-F5344CB8AC3E}">
        <p14:creationId xmlns:p14="http://schemas.microsoft.com/office/powerpoint/2010/main" val="68940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Lafayette We Are Here Again June 7, 1944 Jim Berryman NAID: 5743133 On June 6, 1944, known as D-Day, the Allied forces landed on the beaches of northern France, launching the Battle of Normandy, which would ultimately liberate Western Europe from Nazi Germany. This cartoon appeared a day later. Clifford Berryman had used the phrase “Lafayette, we are here” in an earlier cartoon, echoing a famous quotation. Commonly attributed to General John J. Pershing, the commander of U.S. forces in Europe in World War I, the phrase was actually first spoken by Pershing’s aide, Colonel Charles E. Stanton, in a July 4, 1917, speech at the tomb of the Marquis de Lafayette in Paris. A French nobleman and military general, Lafayette had fought on the American side during the Revolutionary War. Stanton’s 1917 speech honored Lafayette and underscored America’s commitment to helping France during World War I. Here, Berryman refers to that long history, as the U.S. once more rushes to help France, its oldest ally, on D-Day. </a:t>
            </a:r>
          </a:p>
        </p:txBody>
      </p:sp>
      <p:sp>
        <p:nvSpPr>
          <p:cNvPr id="4" name="Slide Number Placeholder 3"/>
          <p:cNvSpPr>
            <a:spLocks noGrp="1"/>
          </p:cNvSpPr>
          <p:nvPr>
            <p:ph type="sldNum" sz="quarter" idx="10"/>
          </p:nvPr>
        </p:nvSpPr>
        <p:spPr/>
        <p:txBody>
          <a:bodyPr/>
          <a:lstStyle/>
          <a:p>
            <a:fld id="{784A2E4A-2B6D-43A5-ACDC-717D96ABBBE3}" type="slidenum">
              <a:rPr lang="en-US" smtClean="0"/>
              <a:t>13</a:t>
            </a:fld>
            <a:endParaRPr lang="en-US"/>
          </a:p>
        </p:txBody>
      </p:sp>
    </p:spTree>
    <p:extLst>
      <p:ext uri="{BB962C8B-B14F-4D97-AF65-F5344CB8AC3E}">
        <p14:creationId xmlns:p14="http://schemas.microsoft.com/office/powerpoint/2010/main" val="402630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Waits at Yalta February 9, 1945 Clifford K. Berryman NAID: 6012295 In February, 1945, as the war in Europe neared its end, the leaders of the major Allied Powers (the U.S., Great Britain, and the Soviet Union) held a series of meetings in the Soviet city of Yalta. “The Big Three” (President Franklin D. Roosevelt, Prime Minister Winston Churchill, and Soviet Premier Joseph Stalin) demonstrated their unity and discussed the reorganization of Europe after the war. Each leader had particular strategic goals. Stalin, for example, was determined to retain influence in Eastern Europe. One important outcome of the Yalta Conference was that Stalin promised to declare war on Japan once Germany surrendered. In addition, the Allies agreed to create an international peacekeeping organization, an intention realized after the war with the founding of the United Nations. In this cartoon, Berryman depicts a war-weary world anxiously listening in on the Yalta talks</a:t>
            </a:r>
          </a:p>
        </p:txBody>
      </p:sp>
      <p:sp>
        <p:nvSpPr>
          <p:cNvPr id="4" name="Slide Number Placeholder 3"/>
          <p:cNvSpPr>
            <a:spLocks noGrp="1"/>
          </p:cNvSpPr>
          <p:nvPr>
            <p:ph type="sldNum" sz="quarter" idx="10"/>
          </p:nvPr>
        </p:nvSpPr>
        <p:spPr/>
        <p:txBody>
          <a:bodyPr/>
          <a:lstStyle/>
          <a:p>
            <a:fld id="{784A2E4A-2B6D-43A5-ACDC-717D96ABBBE3}" type="slidenum">
              <a:rPr lang="en-US" smtClean="0"/>
              <a:t>14</a:t>
            </a:fld>
            <a:endParaRPr lang="en-US"/>
          </a:p>
        </p:txBody>
      </p:sp>
    </p:spTree>
    <p:extLst>
      <p:ext uri="{BB962C8B-B14F-4D97-AF65-F5344CB8AC3E}">
        <p14:creationId xmlns:p14="http://schemas.microsoft.com/office/powerpoint/2010/main" val="249744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D6DE8D-6AE1-470A-BCF8-FF48B7E35E2A}"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297401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6DE8D-6AE1-470A-BCF8-FF48B7E35E2A}"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272612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6DE8D-6AE1-470A-BCF8-FF48B7E35E2A}"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354534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6DE8D-6AE1-470A-BCF8-FF48B7E35E2A}"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34824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D6DE8D-6AE1-470A-BCF8-FF48B7E35E2A}"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298412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D6DE8D-6AE1-470A-BCF8-FF48B7E35E2A}" type="datetimeFigureOut">
              <a:rPr lang="en-US" smtClean="0"/>
              <a:t>12/15/20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252498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D6DE8D-6AE1-470A-BCF8-FF48B7E35E2A}" type="datetimeFigureOut">
              <a:rPr lang="en-US" smtClean="0"/>
              <a:t>12/15/20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314434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D6DE8D-6AE1-470A-BCF8-FF48B7E35E2A}" type="datetimeFigureOut">
              <a:rPr lang="en-US" smtClean="0"/>
              <a:t>12/15/20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56280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DE8D-6AE1-470A-BCF8-FF48B7E35E2A}" type="datetimeFigureOut">
              <a:rPr lang="en-US" smtClean="0"/>
              <a:t>12/15/20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15994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D6DE8D-6AE1-470A-BCF8-FF48B7E35E2A}" type="datetimeFigureOut">
              <a:rPr lang="en-US" smtClean="0"/>
              <a:t>12/15/20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323037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D6DE8D-6AE1-470A-BCF8-FF48B7E35E2A}" type="datetimeFigureOut">
              <a:rPr lang="en-US" smtClean="0"/>
              <a:t>12/15/20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B45CFE-FF14-49B3-A8FB-08A060C65B3A}" type="slidenum">
              <a:rPr lang="en-US" smtClean="0"/>
              <a:t>‹#›</a:t>
            </a:fld>
            <a:endParaRPr lang="en-US"/>
          </a:p>
        </p:txBody>
      </p:sp>
    </p:spTree>
    <p:extLst>
      <p:ext uri="{BB962C8B-B14F-4D97-AF65-F5344CB8AC3E}">
        <p14:creationId xmlns:p14="http://schemas.microsoft.com/office/powerpoint/2010/main" val="413498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6DE8D-6AE1-470A-BCF8-FF48B7E35E2A}" type="datetimeFigureOut">
              <a:rPr lang="en-US" smtClean="0"/>
              <a:t>12/15/20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45CFE-FF14-49B3-A8FB-08A060C65B3A}" type="slidenum">
              <a:rPr lang="en-US" smtClean="0"/>
              <a:t>‹#›</a:t>
            </a:fld>
            <a:endParaRPr lang="en-US"/>
          </a:p>
        </p:txBody>
      </p:sp>
    </p:spTree>
    <p:extLst>
      <p:ext uri="{BB962C8B-B14F-4D97-AF65-F5344CB8AC3E}">
        <p14:creationId xmlns:p14="http://schemas.microsoft.com/office/powerpoint/2010/main" val="3167866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503"/>
          <a:stretch/>
        </p:blipFill>
        <p:spPr>
          <a:xfrm>
            <a:off x="8277225" y="0"/>
            <a:ext cx="3914775" cy="6985438"/>
          </a:xfrm>
          <a:prstGeom prst="rect">
            <a:avLst/>
          </a:prstGeom>
        </p:spPr>
      </p:pic>
      <p:sp>
        <p:nvSpPr>
          <p:cNvPr id="7" name="TextBox 6"/>
          <p:cNvSpPr txBox="1"/>
          <p:nvPr/>
        </p:nvSpPr>
        <p:spPr>
          <a:xfrm>
            <a:off x="346841" y="772510"/>
            <a:ext cx="7930384" cy="5632311"/>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Images from the Age of  Anxiety:</a:t>
            </a:r>
          </a:p>
          <a:p>
            <a:pPr algn="ctr"/>
            <a:endParaRPr lang="en-US" sz="40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Teaching about the Cold War </a:t>
            </a:r>
          </a:p>
          <a:p>
            <a:pPr algn="ctr"/>
            <a:r>
              <a:rPr lang="en-US" sz="4000" dirty="0">
                <a:latin typeface="Times New Roman" panose="02020603050405020304" pitchFamily="18" charset="0"/>
                <a:cs typeface="Times New Roman" panose="02020603050405020304" pitchFamily="18" charset="0"/>
              </a:rPr>
              <a:t>1946 — 1963</a:t>
            </a:r>
          </a:p>
          <a:p>
            <a:pPr algn="ctr"/>
            <a:r>
              <a:rPr lang="en-US" sz="4000" dirty="0">
                <a:latin typeface="Times New Roman" panose="02020603050405020304" pitchFamily="18" charset="0"/>
                <a:cs typeface="Times New Roman" panose="02020603050405020304" pitchFamily="18" charset="0"/>
              </a:rPr>
              <a:t> with Political Cartoons </a:t>
            </a:r>
          </a:p>
          <a:p>
            <a:pPr algn="ctr"/>
            <a:r>
              <a:rPr lang="en-US" sz="4000" dirty="0">
                <a:latin typeface="Times New Roman" panose="02020603050405020304" pitchFamily="18" charset="0"/>
                <a:cs typeface="Times New Roman" panose="02020603050405020304" pitchFamily="18" charset="0"/>
              </a:rPr>
              <a:t>From the </a:t>
            </a:r>
          </a:p>
          <a:p>
            <a:pPr algn="ctr"/>
            <a:r>
              <a:rPr lang="en-US" sz="4000" dirty="0">
                <a:latin typeface="Times New Roman" panose="02020603050405020304" pitchFamily="18" charset="0"/>
                <a:cs typeface="Times New Roman" panose="02020603050405020304" pitchFamily="18" charset="0"/>
              </a:rPr>
              <a:t>Center for Legislative Archives</a:t>
            </a:r>
          </a:p>
          <a:p>
            <a:pPr algn="ctr"/>
            <a:r>
              <a:rPr lang="en-US" sz="4000" dirty="0">
                <a:latin typeface="Times New Roman" panose="02020603050405020304" pitchFamily="18" charset="0"/>
                <a:cs typeface="Times New Roman" panose="02020603050405020304" pitchFamily="18" charset="0"/>
              </a:rPr>
              <a:t>&amp;</a:t>
            </a:r>
          </a:p>
          <a:p>
            <a:pPr algn="ctr"/>
            <a:r>
              <a:rPr lang="en-US" sz="4000" dirty="0">
                <a:latin typeface="Times New Roman" panose="02020603050405020304" pitchFamily="18" charset="0"/>
                <a:cs typeface="Times New Roman" panose="02020603050405020304" pitchFamily="18" charset="0"/>
              </a:rPr>
              <a:t>the National Archives</a:t>
            </a:r>
          </a:p>
        </p:txBody>
      </p:sp>
    </p:spTree>
    <p:extLst>
      <p:ext uri="{BB962C8B-B14F-4D97-AF65-F5344CB8AC3E}">
        <p14:creationId xmlns:p14="http://schemas.microsoft.com/office/powerpoint/2010/main" val="291488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6465" y="14722"/>
            <a:ext cx="7220906" cy="6858000"/>
          </a:xfrm>
          <a:prstGeom prst="rect">
            <a:avLst/>
          </a:prstGeom>
        </p:spPr>
      </p:pic>
      <p:sp>
        <p:nvSpPr>
          <p:cNvPr id="2" name="TextBox 1"/>
          <p:cNvSpPr txBox="1"/>
          <p:nvPr/>
        </p:nvSpPr>
        <p:spPr>
          <a:xfrm>
            <a:off x="422872" y="1070243"/>
            <a:ext cx="4316818" cy="452431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From 1920 – 1941, U.S. foreign policy was based in neutrality and relied on international agreements limiting arms and renouncing war to keep the peace.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idealistic hopes of the 1920s and 30s were dashed when Hitler, and other militant authoritarians, emerged in the late 1930s, and threatened a new world war.</a:t>
            </a:r>
          </a:p>
        </p:txBody>
      </p:sp>
      <p:sp>
        <p:nvSpPr>
          <p:cNvPr id="4" name="TextBox 3"/>
          <p:cNvSpPr txBox="1"/>
          <p:nvPr/>
        </p:nvSpPr>
        <p:spPr>
          <a:xfrm>
            <a:off x="2810934" y="6299200"/>
            <a:ext cx="238195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6012197</a:t>
            </a:r>
          </a:p>
        </p:txBody>
      </p:sp>
    </p:spTree>
    <p:extLst>
      <p:ext uri="{BB962C8B-B14F-4D97-AF65-F5344CB8AC3E}">
        <p14:creationId xmlns:p14="http://schemas.microsoft.com/office/powerpoint/2010/main" val="287889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67276" y="0"/>
            <a:ext cx="7267433" cy="6858000"/>
          </a:xfrm>
          <a:prstGeom prst="rect">
            <a:avLst/>
          </a:prstGeom>
        </p:spPr>
      </p:pic>
      <p:sp>
        <p:nvSpPr>
          <p:cNvPr id="3" name="TextBox 2"/>
          <p:cNvSpPr txBox="1"/>
          <p:nvPr/>
        </p:nvSpPr>
        <p:spPr>
          <a:xfrm>
            <a:off x="372140" y="829340"/>
            <a:ext cx="4301460" cy="452431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As Italy invaded Ethiopia (1935)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Japan invaded China (1937)</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Germany and Russia divided Poland (1939)</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And France fell to a German invasion (1940)</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America clung to neutrality</a:t>
            </a:r>
          </a:p>
        </p:txBody>
      </p:sp>
      <p:sp>
        <p:nvSpPr>
          <p:cNvPr id="4" name="TextBox 3"/>
          <p:cNvSpPr txBox="1"/>
          <p:nvPr/>
        </p:nvSpPr>
        <p:spPr>
          <a:xfrm>
            <a:off x="2522870" y="6287911"/>
            <a:ext cx="2483556"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6012212</a:t>
            </a:r>
          </a:p>
        </p:txBody>
      </p:sp>
    </p:spTree>
    <p:extLst>
      <p:ext uri="{BB962C8B-B14F-4D97-AF65-F5344CB8AC3E}">
        <p14:creationId xmlns:p14="http://schemas.microsoft.com/office/powerpoint/2010/main" val="164306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23967" y="-90488"/>
            <a:ext cx="7419975" cy="7038975"/>
          </a:xfrm>
          <a:prstGeom prst="rect">
            <a:avLst/>
          </a:prstGeom>
        </p:spPr>
      </p:pic>
      <p:sp>
        <p:nvSpPr>
          <p:cNvPr id="2" name="TextBox 1"/>
          <p:cNvSpPr txBox="1"/>
          <p:nvPr/>
        </p:nvSpPr>
        <p:spPr>
          <a:xfrm>
            <a:off x="446568" y="318977"/>
            <a:ext cx="4061637" cy="489364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Until the attack on Pearl Harbor,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America denied the international peril it faced.</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Congress was dominated by isolationists who prized neutrality in the face of danger</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And resisted President Franklin D. Roosevelt’s calls for preparedness.</a:t>
            </a:r>
          </a:p>
        </p:txBody>
      </p:sp>
      <p:sp>
        <p:nvSpPr>
          <p:cNvPr id="4" name="TextBox 3"/>
          <p:cNvSpPr txBox="1"/>
          <p:nvPr/>
        </p:nvSpPr>
        <p:spPr>
          <a:xfrm>
            <a:off x="2635522" y="6321778"/>
            <a:ext cx="2088445"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6012202 </a:t>
            </a:r>
          </a:p>
        </p:txBody>
      </p:sp>
    </p:spTree>
    <p:extLst>
      <p:ext uri="{BB962C8B-B14F-4D97-AF65-F5344CB8AC3E}">
        <p14:creationId xmlns:p14="http://schemas.microsoft.com/office/powerpoint/2010/main" val="382122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95850" y="0"/>
            <a:ext cx="7296150" cy="6819900"/>
          </a:xfrm>
          <a:prstGeom prst="rect">
            <a:avLst/>
          </a:prstGeom>
        </p:spPr>
      </p:pic>
      <p:sp>
        <p:nvSpPr>
          <p:cNvPr id="3" name="TextBox 2"/>
          <p:cNvSpPr txBox="1"/>
          <p:nvPr/>
        </p:nvSpPr>
        <p:spPr>
          <a:xfrm>
            <a:off x="446567" y="361506"/>
            <a:ext cx="3976576" cy="5632311"/>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Spurred to action by the attack on Pearl Harbor.</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America followed President Roosevelt’s lead and made unprecedented sacrifices in fighting a global war on the Axis powers.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Four years of total war and the use of horrific weapons of mass destruction finally ended the danger.</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Victory was achieved in 1945.</a:t>
            </a:r>
          </a:p>
        </p:txBody>
      </p:sp>
      <p:sp>
        <p:nvSpPr>
          <p:cNvPr id="4" name="TextBox 3"/>
          <p:cNvSpPr txBox="1"/>
          <p:nvPr/>
        </p:nvSpPr>
        <p:spPr>
          <a:xfrm>
            <a:off x="2571053" y="6186311"/>
            <a:ext cx="2088444"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5743133 </a:t>
            </a:r>
          </a:p>
        </p:txBody>
      </p:sp>
    </p:spTree>
    <p:extLst>
      <p:ext uri="{BB962C8B-B14F-4D97-AF65-F5344CB8AC3E}">
        <p14:creationId xmlns:p14="http://schemas.microsoft.com/office/powerpoint/2010/main" val="226686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53025" y="66675"/>
            <a:ext cx="7038975" cy="6791325"/>
          </a:xfrm>
          <a:prstGeom prst="rect">
            <a:avLst/>
          </a:prstGeom>
        </p:spPr>
      </p:pic>
      <p:sp>
        <p:nvSpPr>
          <p:cNvPr id="2" name="Rectangle 1"/>
          <p:cNvSpPr/>
          <p:nvPr/>
        </p:nvSpPr>
        <p:spPr>
          <a:xfrm>
            <a:off x="116958" y="5750004"/>
            <a:ext cx="4766770" cy="1107996"/>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“The World Waits at Yalta” </a:t>
            </a:r>
            <a:r>
              <a:rPr lang="en-US" sz="2200" i="1" dirty="0">
                <a:latin typeface="Times New Roman" panose="02020603050405020304" pitchFamily="18" charset="0"/>
                <a:cs typeface="Times New Roman" panose="02020603050405020304" pitchFamily="18" charset="0"/>
              </a:rPr>
              <a:t>The Evening Star </a:t>
            </a:r>
            <a:r>
              <a:rPr lang="en-US" sz="2200" dirty="0">
                <a:latin typeface="Times New Roman" panose="02020603050405020304" pitchFamily="18" charset="0"/>
                <a:cs typeface="Times New Roman" panose="02020603050405020304" pitchFamily="18" charset="0"/>
              </a:rPr>
              <a:t>February 9, 1945 Clifford K. Berryman NAID: 6012295 </a:t>
            </a:r>
          </a:p>
        </p:txBody>
      </p:sp>
      <p:sp>
        <p:nvSpPr>
          <p:cNvPr id="4" name="Rectangle 3"/>
          <p:cNvSpPr/>
          <p:nvPr/>
        </p:nvSpPr>
        <p:spPr>
          <a:xfrm>
            <a:off x="116958" y="542836"/>
            <a:ext cx="5036067" cy="4893647"/>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Europe’s future was decided at the Yalta Meetings held in the last months of the war:</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“The Big Three”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President Franklin D. Roosevelt</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Prime Minister Winston Churchill</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Soviet Premier Joseph Stalin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demonstrated unity as they discussed the reorganization of Europe</a:t>
            </a:r>
          </a:p>
        </p:txBody>
      </p:sp>
    </p:spTree>
    <p:extLst>
      <p:ext uri="{BB962C8B-B14F-4D97-AF65-F5344CB8AC3E}">
        <p14:creationId xmlns:p14="http://schemas.microsoft.com/office/powerpoint/2010/main" val="173036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99293" y="0"/>
            <a:ext cx="7617835" cy="6858000"/>
          </a:xfrm>
          <a:prstGeom prst="rect">
            <a:avLst/>
          </a:prstGeom>
        </p:spPr>
      </p:pic>
      <p:sp>
        <p:nvSpPr>
          <p:cNvPr id="2" name="Rectangle 1"/>
          <p:cNvSpPr/>
          <p:nvPr/>
        </p:nvSpPr>
        <p:spPr>
          <a:xfrm>
            <a:off x="0" y="5490220"/>
            <a:ext cx="4510240" cy="1107996"/>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“Lest We Forget” </a:t>
            </a:r>
            <a:r>
              <a:rPr lang="en-US" sz="2200" i="1" dirty="0">
                <a:latin typeface="Times New Roman" panose="02020603050405020304" pitchFamily="18" charset="0"/>
                <a:cs typeface="Times New Roman" panose="02020603050405020304" pitchFamily="18" charset="0"/>
              </a:rPr>
              <a:t>The Evening Star </a:t>
            </a:r>
            <a:r>
              <a:rPr lang="en-US" sz="2200" dirty="0">
                <a:latin typeface="Times New Roman" panose="02020603050405020304" pitchFamily="18" charset="0"/>
                <a:cs typeface="Times New Roman" panose="02020603050405020304" pitchFamily="18" charset="0"/>
              </a:rPr>
              <a:t>June 6, 1945 Clifford K. Berryman NAID: 6012308 </a:t>
            </a:r>
          </a:p>
        </p:txBody>
      </p:sp>
      <p:sp>
        <p:nvSpPr>
          <p:cNvPr id="4" name="Rectangle 3"/>
          <p:cNvSpPr/>
          <p:nvPr/>
        </p:nvSpPr>
        <p:spPr>
          <a:xfrm>
            <a:off x="283564" y="218449"/>
            <a:ext cx="4226675" cy="526297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Soon after Yalta,</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On the anniversary of D-Day, this cartoon asked -</a:t>
            </a:r>
          </a:p>
          <a:p>
            <a:r>
              <a:rPr lang="en-US" sz="2400" dirty="0">
                <a:latin typeface="Times New Roman" panose="02020603050405020304" pitchFamily="18" charset="0"/>
                <a:cs typeface="Times New Roman" panose="02020603050405020304" pitchFamily="18" charset="0"/>
              </a:rPr>
              <a:t>what America owed the fallen?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Could America retreat into isolation as it had after World War I?</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Was the U.S. obliged to shape the future?</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114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236" t="14445" r="13677" b="15333"/>
          <a:stretch/>
        </p:blipFill>
        <p:spPr>
          <a:xfrm>
            <a:off x="6644639" y="63558"/>
            <a:ext cx="5547361" cy="6794442"/>
          </a:xfrm>
          <a:prstGeom prst="rect">
            <a:avLst/>
          </a:prstGeom>
        </p:spPr>
      </p:pic>
      <p:pic>
        <p:nvPicPr>
          <p:cNvPr id="3" name="Picture 2"/>
          <p:cNvPicPr>
            <a:picLocks noChangeAspect="1"/>
          </p:cNvPicPr>
          <p:nvPr/>
        </p:nvPicPr>
        <p:blipFill>
          <a:blip r:embed="rId3"/>
          <a:stretch>
            <a:fillRect/>
          </a:stretch>
        </p:blipFill>
        <p:spPr>
          <a:xfrm>
            <a:off x="0" y="2638603"/>
            <a:ext cx="7545620" cy="3654742"/>
          </a:xfrm>
          <a:prstGeom prst="rect">
            <a:avLst/>
          </a:prstGeom>
          <a:ln w="38100">
            <a:solidFill>
              <a:srgbClr val="C00000"/>
            </a:solidFill>
          </a:ln>
        </p:spPr>
      </p:pic>
      <p:sp>
        <p:nvSpPr>
          <p:cNvPr id="4" name="TextBox 3"/>
          <p:cNvSpPr txBox="1"/>
          <p:nvPr/>
        </p:nvSpPr>
        <p:spPr>
          <a:xfrm>
            <a:off x="121920" y="6360229"/>
            <a:ext cx="300228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514049</a:t>
            </a:r>
          </a:p>
        </p:txBody>
      </p:sp>
      <p:sp>
        <p:nvSpPr>
          <p:cNvPr id="5" name="TextBox 4"/>
          <p:cNvSpPr txBox="1"/>
          <p:nvPr/>
        </p:nvSpPr>
        <p:spPr>
          <a:xfrm>
            <a:off x="121920" y="53280"/>
            <a:ext cx="6187439" cy="243143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The UN Charter</a:t>
            </a:r>
          </a:p>
          <a:p>
            <a:endParaRPr lang="en-US" sz="28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Charter of the United Nations, signed on June 26, 1945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Embodied the spirit of Wilson’s 14 Points</a:t>
            </a:r>
            <a:endParaRPr lang="en-US" dirty="0"/>
          </a:p>
        </p:txBody>
      </p:sp>
    </p:spTree>
    <p:extLst>
      <p:ext uri="{BB962C8B-B14F-4D97-AF65-F5344CB8AC3E}">
        <p14:creationId xmlns:p14="http://schemas.microsoft.com/office/powerpoint/2010/main" val="66717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91124" y="0"/>
            <a:ext cx="7109492" cy="6858000"/>
          </a:xfrm>
          <a:prstGeom prst="rect">
            <a:avLst/>
          </a:prstGeom>
        </p:spPr>
      </p:pic>
      <p:sp>
        <p:nvSpPr>
          <p:cNvPr id="3" name="Rectangle 2"/>
          <p:cNvSpPr/>
          <p:nvPr/>
        </p:nvSpPr>
        <p:spPr>
          <a:xfrm>
            <a:off x="263236" y="5300641"/>
            <a:ext cx="4894014" cy="707886"/>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“FILL ‘ER UP!” August 17, 1945 Clifford K. Berryman NAID: 6012312 </a:t>
            </a:r>
          </a:p>
        </p:txBody>
      </p:sp>
      <p:sp>
        <p:nvSpPr>
          <p:cNvPr id="5" name="Rectangle 4"/>
          <p:cNvSpPr/>
          <p:nvPr/>
        </p:nvSpPr>
        <p:spPr>
          <a:xfrm>
            <a:off x="263236" y="1843950"/>
            <a:ext cx="4637932" cy="3170099"/>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FILL ‘ER UP!</a:t>
            </a:r>
            <a:endParaRPr lang="en-US" sz="28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Two days after the surrender of Japan, John Q. Public  asks Uncle Sam to fill his tank with all the “goods” that had been either rationed or in short supply during the war </a:t>
            </a:r>
          </a:p>
        </p:txBody>
      </p:sp>
      <p:sp>
        <p:nvSpPr>
          <p:cNvPr id="6" name="TextBox 5"/>
          <p:cNvSpPr txBox="1"/>
          <p:nvPr/>
        </p:nvSpPr>
        <p:spPr>
          <a:xfrm>
            <a:off x="161634" y="197556"/>
            <a:ext cx="4523255"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After years of sacrifice, the American public was eager to enjoy peace:</a:t>
            </a:r>
          </a:p>
        </p:txBody>
      </p:sp>
    </p:spTree>
    <p:extLst>
      <p:ext uri="{BB962C8B-B14F-4D97-AF65-F5344CB8AC3E}">
        <p14:creationId xmlns:p14="http://schemas.microsoft.com/office/powerpoint/2010/main" val="496515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05107" y="0"/>
            <a:ext cx="7086893" cy="6858000"/>
          </a:xfrm>
          <a:prstGeom prst="rect">
            <a:avLst/>
          </a:prstGeom>
        </p:spPr>
      </p:pic>
      <p:sp>
        <p:nvSpPr>
          <p:cNvPr id="4" name="TextBox 3"/>
          <p:cNvSpPr txBox="1"/>
          <p:nvPr/>
        </p:nvSpPr>
        <p:spPr>
          <a:xfrm>
            <a:off x="259080" y="5791200"/>
            <a:ext cx="4648200"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“Postwar Navy” </a:t>
            </a:r>
            <a:r>
              <a:rPr lang="en-US" sz="2200" i="1" dirty="0">
                <a:latin typeface="Times New Roman" panose="02020603050405020304" pitchFamily="18" charset="0"/>
                <a:cs typeface="Times New Roman" panose="02020603050405020304" pitchFamily="18" charset="0"/>
              </a:rPr>
              <a:t>The Evening Star </a:t>
            </a:r>
            <a:r>
              <a:rPr lang="en-US" sz="2200" dirty="0">
                <a:latin typeface="Times New Roman" panose="02020603050405020304" pitchFamily="18" charset="0"/>
                <a:cs typeface="Times New Roman" panose="02020603050405020304" pitchFamily="18" charset="0"/>
              </a:rPr>
              <a:t>September 11, 1945 Clifford K. Berryman NAID: 6012314 </a:t>
            </a:r>
          </a:p>
        </p:txBody>
      </p:sp>
      <p:sp>
        <p:nvSpPr>
          <p:cNvPr id="5" name="Rectangle 4"/>
          <p:cNvSpPr/>
          <p:nvPr/>
        </p:nvSpPr>
        <p:spPr>
          <a:xfrm>
            <a:off x="259079" y="1786372"/>
            <a:ext cx="4561573" cy="341632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Previously, the U.S. had scrapped its military forces and slashed military spending at war’s end.</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In 1945, officials asked what size military the U.S. would need in a “peacetime” shaped by new international obligations and one that included atomic weapons? </a:t>
            </a:r>
          </a:p>
        </p:txBody>
      </p:sp>
      <p:sp>
        <p:nvSpPr>
          <p:cNvPr id="6" name="TextBox 5"/>
          <p:cNvSpPr txBox="1"/>
          <p:nvPr/>
        </p:nvSpPr>
        <p:spPr>
          <a:xfrm>
            <a:off x="213360" y="411480"/>
            <a:ext cx="4787618"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What would the U.S. military look like after the war?</a:t>
            </a:r>
          </a:p>
        </p:txBody>
      </p:sp>
    </p:spTree>
    <p:extLst>
      <p:ext uri="{BB962C8B-B14F-4D97-AF65-F5344CB8AC3E}">
        <p14:creationId xmlns:p14="http://schemas.microsoft.com/office/powerpoint/2010/main" val="78117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845" y="88969"/>
            <a:ext cx="5971310"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Winston Churchill’s 1946 “Iron Curtain” Speech shattered hopes for a peaceful post-war era.</a:t>
            </a:r>
          </a:p>
        </p:txBody>
      </p:sp>
      <p:pic>
        <p:nvPicPr>
          <p:cNvPr id="1026" name="Picture 2" descr="https://catalog.archives.gov/OpaAPI/media/199349/content/arcmedia/media/images/12/6/12-0568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004" y="489382"/>
            <a:ext cx="5755695" cy="4633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2004" y="5166035"/>
            <a:ext cx="2587337"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199349</a:t>
            </a:r>
          </a:p>
        </p:txBody>
      </p:sp>
      <p:pic>
        <p:nvPicPr>
          <p:cNvPr id="4" name="Picture 3"/>
          <p:cNvPicPr>
            <a:picLocks noChangeAspect="1"/>
          </p:cNvPicPr>
          <p:nvPr/>
        </p:nvPicPr>
        <p:blipFill>
          <a:blip r:embed="rId4"/>
          <a:stretch>
            <a:fillRect/>
          </a:stretch>
        </p:blipFill>
        <p:spPr>
          <a:xfrm>
            <a:off x="0" y="3613893"/>
            <a:ext cx="5991761" cy="3104284"/>
          </a:xfrm>
          <a:prstGeom prst="rect">
            <a:avLst/>
          </a:prstGeom>
        </p:spPr>
      </p:pic>
      <p:sp>
        <p:nvSpPr>
          <p:cNvPr id="5" name="Rectangle 4"/>
          <p:cNvSpPr/>
          <p:nvPr/>
        </p:nvSpPr>
        <p:spPr>
          <a:xfrm>
            <a:off x="6096000" y="6071846"/>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https://chroniclingamerica.loc.gov/data/batches/ncu_lily_ver01/data/sn78002169/00279558893/1946031401/0189.pdf</a:t>
            </a:r>
          </a:p>
        </p:txBody>
      </p:sp>
      <p:sp>
        <p:nvSpPr>
          <p:cNvPr id="6" name="Rectangle 5"/>
          <p:cNvSpPr/>
          <p:nvPr/>
        </p:nvSpPr>
        <p:spPr>
          <a:xfrm>
            <a:off x="252845" y="1289298"/>
            <a:ext cx="6096000" cy="2123658"/>
          </a:xfrm>
          <a:prstGeom prst="rect">
            <a:avLst/>
          </a:prstGeom>
        </p:spPr>
        <p:txBody>
          <a:bodyPr>
            <a:spAutoFit/>
          </a:bodyPr>
          <a:lstStyle/>
          <a:p>
            <a:r>
              <a:rPr lang="en-US" sz="2200" dirty="0">
                <a:solidFill>
                  <a:srgbClr val="1A1C1F"/>
                </a:solidFill>
                <a:latin typeface="Times New Roman" panose="02020603050405020304" pitchFamily="18" charset="0"/>
                <a:cs typeface="Times New Roman" panose="02020603050405020304" pitchFamily="18" charset="0"/>
              </a:rPr>
              <a:t>“From Stettin in the Baltic to Trieste in the Adriatic, an iron curtain has descended across the Continent. Behind that line… all are subject in one form or another, not only to Soviet influence but to a very high and, in many cases, increasing measure of control from Moscow.”</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472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7152" y="381531"/>
            <a:ext cx="5464098" cy="544764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This presentation will feature political cartoons created by artists</a:t>
            </a:r>
          </a:p>
          <a:p>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Clifford and Jim Berryman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for the </a:t>
            </a:r>
            <a:r>
              <a:rPr lang="en-US" sz="2400" i="1" dirty="0">
                <a:latin typeface="Times New Roman" panose="02020603050405020304" pitchFamily="18" charset="0"/>
                <a:cs typeface="Times New Roman" panose="02020603050405020304" pitchFamily="18" charset="0"/>
              </a:rPr>
              <a:t>Evening Star </a:t>
            </a:r>
            <a:r>
              <a:rPr lang="en-US" sz="2400" dirty="0">
                <a:latin typeface="Times New Roman" panose="02020603050405020304" pitchFamily="18" charset="0"/>
                <a:cs typeface="Times New Roman" panose="02020603050405020304" pitchFamily="18" charset="0"/>
              </a:rPr>
              <a:t>in Washington, DC from 1945 – 1963.</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images depict major issues of the Cold War and provide student-friendly educational resources: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for teaching history</a:t>
            </a:r>
          </a:p>
          <a:p>
            <a:pPr marL="463550" indent="-4635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building critical thinking skills</a:t>
            </a:r>
          </a:p>
          <a:p>
            <a:endParaRPr lang="en-US" dirty="0"/>
          </a:p>
          <a:p>
            <a:endParaRPr lang="en-US" dirty="0"/>
          </a:p>
        </p:txBody>
      </p:sp>
      <p:pic>
        <p:nvPicPr>
          <p:cNvPr id="3" name="Picture 2"/>
          <p:cNvPicPr>
            <a:picLocks noChangeAspect="1"/>
          </p:cNvPicPr>
          <p:nvPr/>
        </p:nvPicPr>
        <p:blipFill>
          <a:blip r:embed="rId3"/>
          <a:stretch>
            <a:fillRect/>
          </a:stretch>
        </p:blipFill>
        <p:spPr>
          <a:xfrm>
            <a:off x="6857606" y="0"/>
            <a:ext cx="5334394" cy="6210709"/>
          </a:xfrm>
          <a:prstGeom prst="rect">
            <a:avLst/>
          </a:prstGeom>
        </p:spPr>
      </p:pic>
    </p:spTree>
    <p:extLst>
      <p:ext uri="{BB962C8B-B14F-4D97-AF65-F5344CB8AC3E}">
        <p14:creationId xmlns:p14="http://schemas.microsoft.com/office/powerpoint/2010/main" val="116612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0146931"/>
              </p:ext>
            </p:extLst>
          </p:nvPr>
        </p:nvGraphicFramePr>
        <p:xfrm>
          <a:off x="368011" y="140349"/>
          <a:ext cx="11493062" cy="5486400"/>
        </p:xfrm>
        <a:graphic>
          <a:graphicData uri="http://schemas.openxmlformats.org/drawingml/2006/table">
            <a:tbl>
              <a:tblPr firstRow="1" bandRow="1">
                <a:tableStyleId>{5C22544A-7EE6-4342-B048-85BDC9FD1C3A}</a:tableStyleId>
              </a:tblPr>
              <a:tblGrid>
                <a:gridCol w="5746531">
                  <a:extLst>
                    <a:ext uri="{9D8B030D-6E8A-4147-A177-3AD203B41FA5}">
                      <a16:colId xmlns:a16="http://schemas.microsoft.com/office/drawing/2014/main" val="1426164739"/>
                    </a:ext>
                  </a:extLst>
                </a:gridCol>
                <a:gridCol w="5746531">
                  <a:extLst>
                    <a:ext uri="{9D8B030D-6E8A-4147-A177-3AD203B41FA5}">
                      <a16:colId xmlns:a16="http://schemas.microsoft.com/office/drawing/2014/main" val="3172799477"/>
                    </a:ext>
                  </a:extLst>
                </a:gridCol>
              </a:tblGrid>
              <a:tr h="1371600">
                <a:tc>
                  <a:txBody>
                    <a:bodyPr/>
                    <a:lstStyle/>
                    <a:p>
                      <a:pPr algn="ctr"/>
                      <a:r>
                        <a:rPr lang="en-US" sz="3200" dirty="0">
                          <a:latin typeface="Times New Roman" panose="02020603050405020304" pitchFamily="18" charset="0"/>
                          <a:cs typeface="Times New Roman" panose="02020603050405020304" pitchFamily="18" charset="0"/>
                        </a:rPr>
                        <a:t>Conflict in Europe</a:t>
                      </a:r>
                    </a:p>
                  </a:txBody>
                  <a:tcPr anchor="ctr">
                    <a:solidFill>
                      <a:srgbClr val="C00000"/>
                    </a:solidFill>
                  </a:tcPr>
                </a:tc>
                <a:tc>
                  <a:txBody>
                    <a:bodyPr/>
                    <a:lstStyle/>
                    <a:p>
                      <a:pPr algn="ctr"/>
                      <a:r>
                        <a:rPr lang="en-US" sz="3200" dirty="0">
                          <a:latin typeface="Times New Roman" panose="02020603050405020304" pitchFamily="18" charset="0"/>
                          <a:cs typeface="Times New Roman" panose="02020603050405020304" pitchFamily="18" charset="0"/>
                        </a:rPr>
                        <a:t>Ideological Conflict</a:t>
                      </a:r>
                    </a:p>
                  </a:txBody>
                  <a:tcPr anchor="ctr">
                    <a:solidFill>
                      <a:schemeClr val="tx2">
                        <a:lumMod val="50000"/>
                      </a:schemeClr>
                    </a:solidFill>
                  </a:tcPr>
                </a:tc>
                <a:extLst>
                  <a:ext uri="{0D108BD9-81ED-4DB2-BD59-A6C34878D82A}">
                    <a16:rowId xmlns:a16="http://schemas.microsoft.com/office/drawing/2014/main" val="2069134939"/>
                  </a:ext>
                </a:extLst>
              </a:tr>
              <a:tr h="1371600">
                <a:tc>
                  <a:txBody>
                    <a:bodyPr/>
                    <a:lstStyle/>
                    <a:p>
                      <a:pPr algn="ctr"/>
                      <a:r>
                        <a:rPr lang="en-US" sz="3200" dirty="0">
                          <a:solidFill>
                            <a:schemeClr val="bg1"/>
                          </a:solidFill>
                          <a:latin typeface="Times New Roman" panose="02020603050405020304" pitchFamily="18" charset="0"/>
                          <a:cs typeface="Times New Roman" panose="02020603050405020304" pitchFamily="18" charset="0"/>
                        </a:rPr>
                        <a:t>Conflict in Asia</a:t>
                      </a:r>
                    </a:p>
                  </a:txBody>
                  <a:tcPr anchor="ctr">
                    <a:solidFill>
                      <a:schemeClr val="accent6"/>
                    </a:solidFill>
                  </a:tcPr>
                </a:tc>
                <a:tc>
                  <a:txBody>
                    <a:bodyPr/>
                    <a:lstStyle/>
                    <a:p>
                      <a:pPr algn="ctr"/>
                      <a:r>
                        <a:rPr lang="en-US" sz="3200" dirty="0">
                          <a:solidFill>
                            <a:schemeClr val="bg1"/>
                          </a:solidFill>
                          <a:latin typeface="Times New Roman" panose="02020603050405020304" pitchFamily="18" charset="0"/>
                          <a:cs typeface="Times New Roman" panose="02020603050405020304" pitchFamily="18" charset="0"/>
                        </a:rPr>
                        <a:t>Cold War Technology</a:t>
                      </a:r>
                    </a:p>
                  </a:txBody>
                  <a:tcPr anchor="ctr">
                    <a:solidFill>
                      <a:schemeClr val="accent3">
                        <a:lumMod val="60000"/>
                        <a:lumOff val="40000"/>
                      </a:schemeClr>
                    </a:solidFill>
                  </a:tcPr>
                </a:tc>
                <a:extLst>
                  <a:ext uri="{0D108BD9-81ED-4DB2-BD59-A6C34878D82A}">
                    <a16:rowId xmlns:a16="http://schemas.microsoft.com/office/drawing/2014/main" val="1666472667"/>
                  </a:ext>
                </a:extLst>
              </a:tr>
              <a:tr h="1371600">
                <a:tc>
                  <a:txBody>
                    <a:bodyPr/>
                    <a:lstStyle/>
                    <a:p>
                      <a:pPr algn="ctr"/>
                      <a:r>
                        <a:rPr lang="en-US" sz="3200" dirty="0">
                          <a:solidFill>
                            <a:schemeClr val="bg1"/>
                          </a:solidFill>
                          <a:latin typeface="Times New Roman" panose="02020603050405020304" pitchFamily="18" charset="0"/>
                          <a:cs typeface="Times New Roman" panose="02020603050405020304" pitchFamily="18" charset="0"/>
                        </a:rPr>
                        <a:t>Middle East Conflicts</a:t>
                      </a:r>
                    </a:p>
                  </a:txBody>
                  <a:tcPr anchor="ctr">
                    <a:solidFill>
                      <a:schemeClr val="accent5"/>
                    </a:solidFill>
                  </a:tcPr>
                </a:tc>
                <a:tc>
                  <a:txBody>
                    <a:bodyPr/>
                    <a:lstStyle/>
                    <a:p>
                      <a:pPr algn="ctr"/>
                      <a:r>
                        <a:rPr lang="en-US" sz="3200" dirty="0">
                          <a:solidFill>
                            <a:schemeClr val="bg1"/>
                          </a:solidFill>
                          <a:latin typeface="Times New Roman" panose="02020603050405020304" pitchFamily="18" charset="0"/>
                          <a:cs typeface="Times New Roman" panose="02020603050405020304" pitchFamily="18" charset="0"/>
                        </a:rPr>
                        <a:t>Fear of Subversion</a:t>
                      </a:r>
                    </a:p>
                  </a:txBody>
                  <a:tcPr anchor="ctr">
                    <a:solidFill>
                      <a:schemeClr val="accent2"/>
                    </a:solidFill>
                  </a:tcPr>
                </a:tc>
                <a:extLst>
                  <a:ext uri="{0D108BD9-81ED-4DB2-BD59-A6C34878D82A}">
                    <a16:rowId xmlns:a16="http://schemas.microsoft.com/office/drawing/2014/main" val="3130938404"/>
                  </a:ext>
                </a:extLst>
              </a:tr>
              <a:tr h="1371600">
                <a:tc gridSpan="2">
                  <a:txBody>
                    <a:bodyPr/>
                    <a:lstStyle/>
                    <a:p>
                      <a:pPr algn="ctr"/>
                      <a:r>
                        <a:rPr lang="en-US" sz="3200" dirty="0">
                          <a:solidFill>
                            <a:schemeClr val="bg1"/>
                          </a:solidFill>
                          <a:latin typeface="Times New Roman" panose="02020603050405020304" pitchFamily="18" charset="0"/>
                          <a:cs typeface="Times New Roman" panose="02020603050405020304" pitchFamily="18" charset="0"/>
                        </a:rPr>
                        <a:t>Western Hemisphere Conflict</a:t>
                      </a:r>
                    </a:p>
                  </a:txBody>
                  <a:tcPr anchor="ctr">
                    <a:solidFill>
                      <a:srgbClr val="FC187A"/>
                    </a:solidFill>
                  </a:tcPr>
                </a:tc>
                <a:tc hMerge="1">
                  <a:txBody>
                    <a:bodyPr/>
                    <a:lstStyle/>
                    <a:p>
                      <a:pPr algn="ctr"/>
                      <a:endParaRPr lang="en-US" sz="3200" dirty="0">
                        <a:solidFill>
                          <a:schemeClr val="bg1"/>
                        </a:solidFill>
                        <a:latin typeface="Times New Roman" panose="02020603050405020304" pitchFamily="18"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730126069"/>
                  </a:ext>
                </a:extLst>
              </a:tr>
            </a:tbl>
          </a:graphicData>
        </a:graphic>
      </p:graphicFrame>
      <p:sp>
        <p:nvSpPr>
          <p:cNvPr id="3" name="TextBox 2"/>
          <p:cNvSpPr txBox="1"/>
          <p:nvPr/>
        </p:nvSpPr>
        <p:spPr>
          <a:xfrm>
            <a:off x="1207911" y="5937956"/>
            <a:ext cx="9776178" cy="553998"/>
          </a:xfrm>
          <a:prstGeom prst="rect">
            <a:avLst/>
          </a:prstGeom>
          <a:noFill/>
        </p:spPr>
        <p:txBody>
          <a:bodyPr wrap="square" rtlCol="0">
            <a:spAutoFit/>
          </a:bodyPr>
          <a:lstStyle/>
          <a:p>
            <a:pPr algn="ctr"/>
            <a:r>
              <a:rPr lang="en-US" sz="3000" b="1" dirty="0">
                <a:latin typeface="Times New Roman" panose="02020603050405020304" pitchFamily="18" charset="0"/>
                <a:cs typeface="Times New Roman" panose="02020603050405020304" pitchFamily="18" charset="0"/>
              </a:rPr>
              <a:t>7 Sources of Cold War Anxiety</a:t>
            </a:r>
          </a:p>
        </p:txBody>
      </p:sp>
    </p:spTree>
    <p:extLst>
      <p:ext uri="{BB962C8B-B14F-4D97-AF65-F5344CB8AC3E}">
        <p14:creationId xmlns:p14="http://schemas.microsoft.com/office/powerpoint/2010/main" val="32164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0932" y="1802674"/>
            <a:ext cx="2730137" cy="1477328"/>
          </a:xfrm>
          <a:prstGeom prst="rect">
            <a:avLst/>
          </a:prstGeom>
          <a:noFill/>
        </p:spPr>
        <p:txBody>
          <a:bodyPr wrap="square" rtlCol="0">
            <a:spAutoFit/>
          </a:bodyPr>
          <a:lstStyle/>
          <a:p>
            <a:r>
              <a:rPr lang="en-US" sz="9000" dirty="0">
                <a:latin typeface="Times New Roman" panose="02020603050405020304" pitchFamily="18" charset="0"/>
                <a:cs typeface="Times New Roman" panose="02020603050405020304" pitchFamily="18" charset="0"/>
              </a:rPr>
              <a:t>1946</a:t>
            </a:r>
          </a:p>
        </p:txBody>
      </p:sp>
      <p:pic>
        <p:nvPicPr>
          <p:cNvPr id="3" name="Picture 2"/>
          <p:cNvPicPr>
            <a:picLocks noChangeAspect="1"/>
          </p:cNvPicPr>
          <p:nvPr/>
        </p:nvPicPr>
        <p:blipFill>
          <a:blip r:embed="rId2"/>
          <a:stretch>
            <a:fillRect/>
          </a:stretch>
        </p:blipFill>
        <p:spPr>
          <a:xfrm>
            <a:off x="0" y="0"/>
            <a:ext cx="4701184" cy="6858000"/>
          </a:xfrm>
          <a:prstGeom prst="rect">
            <a:avLst/>
          </a:prstGeom>
        </p:spPr>
      </p:pic>
    </p:spTree>
    <p:extLst>
      <p:ext uri="{BB962C8B-B14F-4D97-AF65-F5344CB8AC3E}">
        <p14:creationId xmlns:p14="http://schemas.microsoft.com/office/powerpoint/2010/main" val="374824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27051" y="33337"/>
            <a:ext cx="7029450" cy="6791325"/>
          </a:xfrm>
          <a:prstGeom prst="rect">
            <a:avLst/>
          </a:prstGeom>
        </p:spPr>
      </p:pic>
      <p:sp>
        <p:nvSpPr>
          <p:cNvPr id="2" name="Title 1"/>
          <p:cNvSpPr>
            <a:spLocks noGrp="1"/>
          </p:cNvSpPr>
          <p:nvPr>
            <p:ph type="title"/>
          </p:nvPr>
        </p:nvSpPr>
        <p:spPr>
          <a:xfrm>
            <a:off x="449838" y="242305"/>
            <a:ext cx="4677213" cy="541116"/>
          </a:xfrm>
          <a:solidFill>
            <a:srgbClr val="C00000"/>
          </a:solidFill>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Conflict in Europe</a:t>
            </a:r>
          </a:p>
        </p:txBody>
      </p:sp>
      <p:sp>
        <p:nvSpPr>
          <p:cNvPr id="6" name="Content Placeholder 5"/>
          <p:cNvSpPr>
            <a:spLocks noGrp="1"/>
          </p:cNvSpPr>
          <p:nvPr>
            <p:ph idx="1"/>
          </p:nvPr>
        </p:nvSpPr>
        <p:spPr/>
        <p:txBody>
          <a:bodyPr/>
          <a:lstStyle/>
          <a:p>
            <a:endParaRPr lang="en-US"/>
          </a:p>
        </p:txBody>
      </p:sp>
      <p:sp>
        <p:nvSpPr>
          <p:cNvPr id="5" name="Text Placeholder 4"/>
          <p:cNvSpPr>
            <a:spLocks noGrp="1"/>
          </p:cNvSpPr>
          <p:nvPr>
            <p:ph type="body" sz="half" idx="2"/>
          </p:nvPr>
        </p:nvSpPr>
        <p:spPr>
          <a:xfrm>
            <a:off x="447206" y="1201838"/>
            <a:ext cx="4307357" cy="3811588"/>
          </a:xfrm>
        </p:spPr>
        <p:txBody>
          <a:bodyPr>
            <a:noAutofit/>
          </a:bodyPr>
          <a:lstStyle/>
          <a:p>
            <a:r>
              <a:rPr lang="en-US" sz="2800" b="1" dirty="0">
                <a:latin typeface="Times New Roman" panose="02020603050405020304" pitchFamily="18" charset="0"/>
                <a:cs typeface="Times New Roman" panose="02020603050405020304" pitchFamily="18" charset="0"/>
              </a:rPr>
              <a:t>“Path to Peace”? </a:t>
            </a:r>
          </a:p>
          <a:p>
            <a:r>
              <a:rPr lang="en-US" sz="2800" dirty="0">
                <a:latin typeface="Times New Roman" panose="02020603050405020304" pitchFamily="18" charset="0"/>
                <a:cs typeface="Times New Roman" panose="02020603050405020304" pitchFamily="18" charset="0"/>
              </a:rPr>
              <a:t>1946</a:t>
            </a:r>
          </a:p>
          <a:p>
            <a:endParaRPr lang="en-US" sz="2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USSR Meddles in Greece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Communists and non-communists contend for control of Greece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USSR supports communists, exerting influence in post-war Europe</a:t>
            </a:r>
          </a:p>
        </p:txBody>
      </p:sp>
      <p:sp>
        <p:nvSpPr>
          <p:cNvPr id="7" name="Rectangle 6"/>
          <p:cNvSpPr/>
          <p:nvPr/>
        </p:nvSpPr>
        <p:spPr>
          <a:xfrm>
            <a:off x="235527" y="5750004"/>
            <a:ext cx="4891524" cy="1107996"/>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“Path to Peace,” </a:t>
            </a:r>
            <a:r>
              <a:rPr lang="en-US" sz="2200" i="1" dirty="0">
                <a:latin typeface="Times New Roman" panose="02020603050405020304" pitchFamily="18" charset="0"/>
                <a:cs typeface="Times New Roman" panose="02020603050405020304" pitchFamily="18" charset="0"/>
              </a:rPr>
              <a:t>The Evening Star </a:t>
            </a:r>
            <a:r>
              <a:rPr lang="en-US" sz="2200" dirty="0">
                <a:latin typeface="Times New Roman" panose="02020603050405020304" pitchFamily="18" charset="0"/>
                <a:cs typeface="Times New Roman" panose="02020603050405020304" pitchFamily="18" charset="0"/>
              </a:rPr>
              <a:t>August 27, 1946 Clifford K. Berryman NAID: 6012362 </a:t>
            </a:r>
          </a:p>
        </p:txBody>
      </p:sp>
    </p:spTree>
    <p:extLst>
      <p:ext uri="{BB962C8B-B14F-4D97-AF65-F5344CB8AC3E}">
        <p14:creationId xmlns:p14="http://schemas.microsoft.com/office/powerpoint/2010/main" val="1899100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696635" cy="6858000"/>
          </a:xfrm>
          <a:prstGeom prst="rect">
            <a:avLst/>
          </a:prstGeom>
        </p:spPr>
      </p:pic>
      <p:sp>
        <p:nvSpPr>
          <p:cNvPr id="6" name="TextBox 5"/>
          <p:cNvSpPr txBox="1"/>
          <p:nvPr/>
        </p:nvSpPr>
        <p:spPr>
          <a:xfrm>
            <a:off x="7249886" y="2690336"/>
            <a:ext cx="4376057" cy="1477328"/>
          </a:xfrm>
          <a:prstGeom prst="rect">
            <a:avLst/>
          </a:prstGeom>
          <a:noFill/>
        </p:spPr>
        <p:txBody>
          <a:bodyPr wrap="square" rtlCol="0">
            <a:spAutoFit/>
          </a:bodyPr>
          <a:lstStyle/>
          <a:p>
            <a:r>
              <a:rPr lang="en-US" sz="9000" dirty="0">
                <a:latin typeface="Times New Roman" panose="02020603050405020304" pitchFamily="18" charset="0"/>
                <a:cs typeface="Times New Roman" panose="02020603050405020304" pitchFamily="18" charset="0"/>
              </a:rPr>
              <a:t>1947</a:t>
            </a:r>
          </a:p>
        </p:txBody>
      </p:sp>
    </p:spTree>
    <p:extLst>
      <p:ext uri="{BB962C8B-B14F-4D97-AF65-F5344CB8AC3E}">
        <p14:creationId xmlns:p14="http://schemas.microsoft.com/office/powerpoint/2010/main" val="1574597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42591" y="2369067"/>
            <a:ext cx="4314825" cy="4055428"/>
          </a:xfrm>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The seeds of totalitarian regimes are nurtured by misery and want. They spread and grow in the evil soil of poverty and strife. They reach their full growth when the hope of a people for a better life has died. We must keep that hope alive.</a:t>
            </a:r>
          </a:p>
          <a:p>
            <a:r>
              <a:rPr lang="en-US" sz="2400" dirty="0">
                <a:latin typeface="Times New Roman" panose="02020603050405020304" pitchFamily="18" charset="0"/>
                <a:cs typeface="Times New Roman" panose="02020603050405020304" pitchFamily="18" charset="0"/>
              </a:rPr>
              <a:t>The free peoples of the world look to us for support in maintaining their freedoms.</a:t>
            </a:r>
          </a:p>
          <a:p>
            <a:r>
              <a:rPr lang="en-US" sz="2400" dirty="0">
                <a:latin typeface="Times New Roman" panose="02020603050405020304" pitchFamily="18" charset="0"/>
                <a:cs typeface="Times New Roman" panose="02020603050405020304" pitchFamily="18" charset="0"/>
              </a:rPr>
              <a:t>If we falter in our leadership, we may endanger the peace of the world -- and we shall surely endanger the welfare of our own nation.</a:t>
            </a:r>
          </a:p>
          <a:p>
            <a:endParaRPr lang="en-US" dirty="0"/>
          </a:p>
        </p:txBody>
      </p:sp>
      <p:sp>
        <p:nvSpPr>
          <p:cNvPr id="8" name="Title 1"/>
          <p:cNvSpPr>
            <a:spLocks noGrp="1"/>
          </p:cNvSpPr>
          <p:nvPr>
            <p:ph type="title"/>
          </p:nvPr>
        </p:nvSpPr>
        <p:spPr>
          <a:xfrm>
            <a:off x="442591" y="277793"/>
            <a:ext cx="4577084" cy="541116"/>
          </a:xfrm>
          <a:solidFill>
            <a:srgbClr val="C00000"/>
          </a:solidFill>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Conflict in Europe</a:t>
            </a:r>
          </a:p>
        </p:txBody>
      </p:sp>
      <p:sp>
        <p:nvSpPr>
          <p:cNvPr id="9" name="TextBox 8"/>
          <p:cNvSpPr txBox="1"/>
          <p:nvPr/>
        </p:nvSpPr>
        <p:spPr>
          <a:xfrm>
            <a:off x="442590" y="1215342"/>
            <a:ext cx="3783045"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The Truman Doctrine,</a:t>
            </a:r>
          </a:p>
          <a:p>
            <a:r>
              <a:rPr lang="en-US" sz="2800" dirty="0">
                <a:latin typeface="Times New Roman" panose="02020603050405020304" pitchFamily="18" charset="0"/>
                <a:cs typeface="Times New Roman" panose="02020603050405020304" pitchFamily="18" charset="0"/>
              </a:rPr>
              <a:t>1947</a:t>
            </a:r>
          </a:p>
        </p:txBody>
      </p:sp>
      <p:pic>
        <p:nvPicPr>
          <p:cNvPr id="13" name="Content Placeholder 12"/>
          <p:cNvPicPr>
            <a:picLocks noGrp="1" noChangeAspect="1"/>
          </p:cNvPicPr>
          <p:nvPr>
            <p:ph idx="1"/>
          </p:nvPr>
        </p:nvPicPr>
        <p:blipFill rotWithShape="1">
          <a:blip r:embed="rId3"/>
          <a:srcRect t="39909"/>
          <a:stretch/>
        </p:blipFill>
        <p:spPr>
          <a:xfrm>
            <a:off x="5019675" y="78603"/>
            <a:ext cx="4752654" cy="3012142"/>
          </a:xfrm>
          <a:prstGeom prst="rect">
            <a:avLst/>
          </a:prstGeom>
        </p:spPr>
      </p:pic>
      <p:pic>
        <p:nvPicPr>
          <p:cNvPr id="14" name="Picture 13"/>
          <p:cNvPicPr>
            <a:picLocks noChangeAspect="1"/>
          </p:cNvPicPr>
          <p:nvPr/>
        </p:nvPicPr>
        <p:blipFill>
          <a:blip r:embed="rId4"/>
          <a:stretch>
            <a:fillRect/>
          </a:stretch>
        </p:blipFill>
        <p:spPr>
          <a:xfrm>
            <a:off x="5019675" y="3090745"/>
            <a:ext cx="7172325" cy="3333750"/>
          </a:xfrm>
          <a:prstGeom prst="rect">
            <a:avLst/>
          </a:prstGeom>
          <a:ln w="38100">
            <a:solidFill>
              <a:srgbClr val="C00000"/>
            </a:solidFill>
          </a:ln>
        </p:spPr>
      </p:pic>
      <p:sp>
        <p:nvSpPr>
          <p:cNvPr id="15" name="TextBox 14"/>
          <p:cNvSpPr txBox="1"/>
          <p:nvPr/>
        </p:nvSpPr>
        <p:spPr>
          <a:xfrm>
            <a:off x="442591" y="6278880"/>
            <a:ext cx="2026517"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NAID: 2668751</a:t>
            </a:r>
          </a:p>
        </p:txBody>
      </p:sp>
      <p:sp>
        <p:nvSpPr>
          <p:cNvPr id="16" name="5-Point Star 15"/>
          <p:cNvSpPr/>
          <p:nvPr/>
        </p:nvSpPr>
        <p:spPr>
          <a:xfrm>
            <a:off x="1" y="4156364"/>
            <a:ext cx="442590" cy="49876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048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3423" y="1738489"/>
            <a:ext cx="4497600" cy="4641850"/>
          </a:xfrm>
        </p:spPr>
        <p:txBody>
          <a:bodyPr>
            <a:normAutofit fontScale="85000" lnSpcReduction="20000"/>
          </a:bodyPr>
          <a:lstStyle/>
          <a:p>
            <a:r>
              <a:rPr lang="en-US" sz="2800" b="1" dirty="0">
                <a:latin typeface="Times New Roman" panose="02020603050405020304" pitchFamily="18" charset="0"/>
                <a:cs typeface="Times New Roman" panose="02020603050405020304" pitchFamily="18" charset="0"/>
              </a:rPr>
              <a:t>One at a Time</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1947</a:t>
            </a:r>
          </a:p>
          <a:p>
            <a:endParaRPr lang="en-US" sz="2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President Truman urges America to fight communism abroad</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public fears inflation at home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“One at a Time?” </a:t>
            </a:r>
            <a:r>
              <a:rPr lang="en-US" sz="2400" i="1" dirty="0">
                <a:latin typeface="Times New Roman" panose="02020603050405020304" pitchFamily="18" charset="0"/>
                <a:cs typeface="Times New Roman" panose="02020603050405020304" pitchFamily="18" charset="0"/>
              </a:rPr>
              <a:t>The Evening Star </a:t>
            </a:r>
            <a:r>
              <a:rPr lang="en-US" sz="2400" dirty="0">
                <a:latin typeface="Times New Roman" panose="02020603050405020304" pitchFamily="18" charset="0"/>
                <a:cs typeface="Times New Roman" panose="02020603050405020304" pitchFamily="18" charset="0"/>
              </a:rPr>
              <a:t>November 19, 1947 Jim Berryman NAID: 5743141 </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5" name="Title 1"/>
          <p:cNvSpPr>
            <a:spLocks noGrp="1"/>
          </p:cNvSpPr>
          <p:nvPr>
            <p:ph type="title"/>
          </p:nvPr>
        </p:nvSpPr>
        <p:spPr>
          <a:xfrm>
            <a:off x="282222" y="408305"/>
            <a:ext cx="4564098" cy="579120"/>
          </a:xfrm>
          <a:solidFill>
            <a:srgbClr val="C00000"/>
          </a:solidFill>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Conflict in Europe</a:t>
            </a:r>
          </a:p>
        </p:txBody>
      </p:sp>
      <p:pic>
        <p:nvPicPr>
          <p:cNvPr id="6" name="Content Placeholder 5"/>
          <p:cNvPicPr>
            <a:picLocks noGrp="1" noChangeAspect="1"/>
          </p:cNvPicPr>
          <p:nvPr>
            <p:ph idx="1"/>
          </p:nvPr>
        </p:nvPicPr>
        <p:blipFill>
          <a:blip r:embed="rId3"/>
          <a:stretch>
            <a:fillRect/>
          </a:stretch>
        </p:blipFill>
        <p:spPr>
          <a:xfrm>
            <a:off x="4846320" y="4573"/>
            <a:ext cx="7345680" cy="6850252"/>
          </a:xfrm>
          <a:prstGeom prst="rect">
            <a:avLst/>
          </a:prstGeom>
        </p:spPr>
      </p:pic>
    </p:spTree>
    <p:extLst>
      <p:ext uri="{BB962C8B-B14F-4D97-AF65-F5344CB8AC3E}">
        <p14:creationId xmlns:p14="http://schemas.microsoft.com/office/powerpoint/2010/main" val="309280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21" y="346840"/>
            <a:ext cx="4435506" cy="591207"/>
          </a:xfrm>
          <a:solidFill>
            <a:schemeClr val="accent2"/>
          </a:solidFill>
        </p:spPr>
        <p:txBody>
          <a:bodyPr/>
          <a:lstStyle/>
          <a:p>
            <a:r>
              <a:rPr lang="en-US" dirty="0">
                <a:solidFill>
                  <a:schemeClr val="bg1"/>
                </a:solidFill>
                <a:latin typeface="Times New Roman" panose="02020603050405020304" pitchFamily="18" charset="0"/>
                <a:cs typeface="Times New Roman" panose="02020603050405020304" pitchFamily="18" charset="0"/>
              </a:rPr>
              <a:t>Fear of Subversion</a:t>
            </a:r>
          </a:p>
        </p:txBody>
      </p:sp>
      <p:sp>
        <p:nvSpPr>
          <p:cNvPr id="4" name="Text Placeholder 3"/>
          <p:cNvSpPr>
            <a:spLocks noGrp="1"/>
          </p:cNvSpPr>
          <p:nvPr>
            <p:ph type="body" sz="half" idx="2"/>
          </p:nvPr>
        </p:nvSpPr>
        <p:spPr>
          <a:xfrm>
            <a:off x="165221" y="1060757"/>
            <a:ext cx="4354227" cy="5560760"/>
          </a:xfrm>
        </p:spPr>
        <p:txBody>
          <a:bodyPr/>
          <a:lstStyle/>
          <a:p>
            <a:r>
              <a:rPr lang="en-US" sz="2800" b="1" dirty="0">
                <a:latin typeface="Times New Roman" panose="02020603050405020304" pitchFamily="18" charset="0"/>
                <a:cs typeface="Times New Roman" panose="02020603050405020304" pitchFamily="18" charset="0"/>
              </a:rPr>
              <a:t>Communists in Hollywood</a:t>
            </a:r>
          </a:p>
          <a:p>
            <a:r>
              <a:rPr lang="en-US" sz="2600" dirty="0">
                <a:latin typeface="Times New Roman" panose="02020603050405020304" pitchFamily="18" charset="0"/>
                <a:cs typeface="Times New Roman" panose="02020603050405020304" pitchFamily="18" charset="0"/>
              </a:rPr>
              <a:t>1947</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The House Un-American Activities Committee issued subpoenas for leading figures in Hollywood </a:t>
            </a:r>
          </a:p>
          <a:p>
            <a:pPr marL="457200" indent="-4572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Are communists using movies to spread propaganda?</a:t>
            </a:r>
          </a:p>
        </p:txBody>
      </p:sp>
      <p:pic>
        <p:nvPicPr>
          <p:cNvPr id="9" name="Content Placeholder 8"/>
          <p:cNvPicPr>
            <a:picLocks noGrp="1" noChangeAspect="1"/>
          </p:cNvPicPr>
          <p:nvPr>
            <p:ph idx="1"/>
          </p:nvPr>
        </p:nvPicPr>
        <p:blipFill>
          <a:blip r:embed="rId3"/>
          <a:stretch>
            <a:fillRect/>
          </a:stretch>
        </p:blipFill>
        <p:spPr>
          <a:xfrm>
            <a:off x="4600727" y="126124"/>
            <a:ext cx="7591273" cy="6274676"/>
          </a:xfrm>
          <a:prstGeom prst="rect">
            <a:avLst/>
          </a:prstGeom>
        </p:spPr>
      </p:pic>
      <p:sp>
        <p:nvSpPr>
          <p:cNvPr id="10" name="5-Point Star 9"/>
          <p:cNvSpPr/>
          <p:nvPr/>
        </p:nvSpPr>
        <p:spPr>
          <a:xfrm>
            <a:off x="8198069" y="3941379"/>
            <a:ext cx="315310" cy="173421"/>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596758" y="3113689"/>
            <a:ext cx="331076" cy="29954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5607264" y="3486813"/>
            <a:ext cx="331076" cy="29954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42334" y="5969913"/>
            <a:ext cx="2156178"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24495625</a:t>
            </a:r>
          </a:p>
        </p:txBody>
      </p:sp>
    </p:spTree>
    <p:extLst>
      <p:ext uri="{BB962C8B-B14F-4D97-AF65-F5344CB8AC3E}">
        <p14:creationId xmlns:p14="http://schemas.microsoft.com/office/powerpoint/2010/main" val="116799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1012"/>
          <a:stretch/>
        </p:blipFill>
        <p:spPr>
          <a:xfrm>
            <a:off x="4146679" y="0"/>
            <a:ext cx="8045321" cy="6858000"/>
          </a:xfrm>
          <a:prstGeom prst="rect">
            <a:avLst/>
          </a:prstGeom>
        </p:spPr>
      </p:pic>
      <p:sp>
        <p:nvSpPr>
          <p:cNvPr id="6" name="TextBox 5"/>
          <p:cNvSpPr txBox="1"/>
          <p:nvPr/>
        </p:nvSpPr>
        <p:spPr>
          <a:xfrm>
            <a:off x="164291" y="1213801"/>
            <a:ext cx="3818098" cy="1938992"/>
          </a:xfrm>
          <a:prstGeom prst="rect">
            <a:avLst/>
          </a:prstGeom>
          <a:noFill/>
          <a:ln w="12700">
            <a:solidFill>
              <a:srgbClr val="C00000"/>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Rogers testifies that “</a:t>
            </a:r>
            <a:r>
              <a:rPr lang="en-US" sz="2400" i="1" dirty="0">
                <a:latin typeface="Times New Roman" panose="02020603050405020304" pitchFamily="18" charset="0"/>
                <a:cs typeface="Times New Roman" panose="02020603050405020304" pitchFamily="18" charset="0"/>
              </a:rPr>
              <a:t>None But the Lonely </a:t>
            </a:r>
            <a:r>
              <a:rPr lang="en-US" sz="2400" dirty="0">
                <a:latin typeface="Times New Roman" panose="02020603050405020304" pitchFamily="18" charset="0"/>
                <a:cs typeface="Times New Roman" panose="02020603050405020304" pitchFamily="18" charset="0"/>
              </a:rPr>
              <a:t>is a splendid example of Communist propaganda in the movie industry.”</a:t>
            </a:r>
          </a:p>
        </p:txBody>
      </p:sp>
      <p:sp>
        <p:nvSpPr>
          <p:cNvPr id="2" name="TextBox 1"/>
          <p:cNvSpPr txBox="1"/>
          <p:nvPr/>
        </p:nvSpPr>
        <p:spPr>
          <a:xfrm>
            <a:off x="598311" y="5904089"/>
            <a:ext cx="3548368" cy="769441"/>
          </a:xfrm>
          <a:prstGeom prst="rect">
            <a:avLst/>
          </a:prstGeom>
          <a:noFill/>
        </p:spPr>
        <p:txBody>
          <a:bodyPr wrap="square" rtlCol="0">
            <a:spAutoFit/>
          </a:bodyPr>
          <a:lstStyle/>
          <a:p>
            <a:r>
              <a:rPr lang="en-US" sz="2200" i="1" dirty="0">
                <a:latin typeface="Times New Roman" panose="02020603050405020304" pitchFamily="18" charset="0"/>
                <a:cs typeface="Times New Roman" panose="02020603050405020304" pitchFamily="18" charset="0"/>
              </a:rPr>
              <a:t>The Evening Star</a:t>
            </a:r>
            <a:r>
              <a:rPr lang="en-US" sz="2200" dirty="0">
                <a:latin typeface="Times New Roman" panose="02020603050405020304" pitchFamily="18" charset="0"/>
                <a:cs typeface="Times New Roman" panose="02020603050405020304" pitchFamily="18" charset="0"/>
              </a:rPr>
              <a:t>, 10/24/47 Source: LOC.gov</a:t>
            </a:r>
          </a:p>
        </p:txBody>
      </p:sp>
      <p:sp>
        <p:nvSpPr>
          <p:cNvPr id="4" name="Rectangle 3"/>
          <p:cNvSpPr/>
          <p:nvPr/>
        </p:nvSpPr>
        <p:spPr>
          <a:xfrm>
            <a:off x="1" y="95349"/>
            <a:ext cx="4146678" cy="584775"/>
          </a:xfrm>
          <a:prstGeom prst="rect">
            <a:avLst/>
          </a:prstGeom>
          <a:solidFill>
            <a:schemeClr val="accent2"/>
          </a:solid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Fear of Subversion</a:t>
            </a:r>
            <a:endParaRPr lang="en-US" sz="3200" dirty="0"/>
          </a:p>
        </p:txBody>
      </p:sp>
      <p:sp>
        <p:nvSpPr>
          <p:cNvPr id="7" name="TextBox 6"/>
          <p:cNvSpPr txBox="1"/>
          <p:nvPr/>
        </p:nvSpPr>
        <p:spPr>
          <a:xfrm>
            <a:off x="164291" y="3974443"/>
            <a:ext cx="3818098"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Berryman as an artist: Bias? Point of View? Reflecting historic social attitudes?</a:t>
            </a:r>
          </a:p>
        </p:txBody>
      </p:sp>
    </p:spTree>
    <p:extLst>
      <p:ext uri="{BB962C8B-B14F-4D97-AF65-F5344CB8AC3E}">
        <p14:creationId xmlns:p14="http://schemas.microsoft.com/office/powerpoint/2010/main" val="212724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46000" y="0"/>
            <a:ext cx="5346000" cy="6858000"/>
          </a:xfrm>
          <a:prstGeom prst="rect">
            <a:avLst/>
          </a:prstGeom>
        </p:spPr>
      </p:pic>
      <p:sp>
        <p:nvSpPr>
          <p:cNvPr id="6" name="TextBox 5"/>
          <p:cNvSpPr txBox="1"/>
          <p:nvPr/>
        </p:nvSpPr>
        <p:spPr>
          <a:xfrm>
            <a:off x="3853544" y="2220073"/>
            <a:ext cx="2560320" cy="1477328"/>
          </a:xfrm>
          <a:prstGeom prst="rect">
            <a:avLst/>
          </a:prstGeom>
          <a:noFill/>
        </p:spPr>
        <p:txBody>
          <a:bodyPr wrap="square" rtlCol="0">
            <a:spAutoFit/>
          </a:bodyPr>
          <a:lstStyle/>
          <a:p>
            <a:r>
              <a:rPr lang="en-US" sz="9000" dirty="0">
                <a:latin typeface="Times New Roman" panose="02020603050405020304" pitchFamily="18" charset="0"/>
                <a:cs typeface="Times New Roman" panose="02020603050405020304" pitchFamily="18" charset="0"/>
              </a:rPr>
              <a:t>1948</a:t>
            </a:r>
          </a:p>
        </p:txBody>
      </p:sp>
    </p:spTree>
    <p:extLst>
      <p:ext uri="{BB962C8B-B14F-4D97-AF65-F5344CB8AC3E}">
        <p14:creationId xmlns:p14="http://schemas.microsoft.com/office/powerpoint/2010/main" val="1113356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65" y="109785"/>
            <a:ext cx="5417706" cy="590860"/>
          </a:xfrm>
          <a:solidFill>
            <a:schemeClr val="accent2"/>
          </a:solidFill>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Fear of Subversion</a:t>
            </a:r>
          </a:p>
        </p:txBody>
      </p:sp>
      <p:pic>
        <p:nvPicPr>
          <p:cNvPr id="5" name="Content Placeholder 4"/>
          <p:cNvPicPr>
            <a:picLocks noGrp="1" noChangeAspect="1"/>
          </p:cNvPicPr>
          <p:nvPr>
            <p:ph idx="1"/>
          </p:nvPr>
        </p:nvPicPr>
        <p:blipFill>
          <a:blip r:embed="rId3"/>
          <a:stretch>
            <a:fillRect/>
          </a:stretch>
        </p:blipFill>
        <p:spPr>
          <a:xfrm>
            <a:off x="5254752" y="0"/>
            <a:ext cx="6937248" cy="6858000"/>
          </a:xfrm>
          <a:prstGeom prst="rect">
            <a:avLst/>
          </a:prstGeom>
        </p:spPr>
      </p:pic>
      <p:sp>
        <p:nvSpPr>
          <p:cNvPr id="4" name="Text Placeholder 3"/>
          <p:cNvSpPr>
            <a:spLocks noGrp="1"/>
          </p:cNvSpPr>
          <p:nvPr>
            <p:ph type="body" sz="half" idx="2"/>
          </p:nvPr>
        </p:nvSpPr>
        <p:spPr>
          <a:xfrm>
            <a:off x="119665" y="889993"/>
            <a:ext cx="5135087" cy="3811588"/>
          </a:xfrm>
        </p:spPr>
        <p:txBody>
          <a:bodyPr>
            <a:normAutofit fontScale="25000" lnSpcReduction="20000"/>
          </a:bodyPr>
          <a:lstStyle/>
          <a:p>
            <a:r>
              <a:rPr lang="en-US" sz="11200" b="1" dirty="0">
                <a:latin typeface="Times New Roman" panose="02020603050405020304" pitchFamily="18" charset="0"/>
                <a:cs typeface="Times New Roman" panose="02020603050405020304" pitchFamily="18" charset="0"/>
              </a:rPr>
              <a:t>Reining in Communists</a:t>
            </a:r>
          </a:p>
          <a:p>
            <a:r>
              <a:rPr lang="en-US" sz="9600" b="1" dirty="0">
                <a:latin typeface="Times New Roman" panose="02020603050405020304" pitchFamily="18" charset="0"/>
                <a:cs typeface="Times New Roman" panose="02020603050405020304" pitchFamily="18" charset="0"/>
              </a:rPr>
              <a:t> 1948</a:t>
            </a:r>
          </a:p>
          <a:p>
            <a:pPr marL="285750" indent="-285750">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Anxiety about communism abroad and at home filled the post-war era </a:t>
            </a:r>
          </a:p>
          <a:p>
            <a:pPr marL="285750" indent="-285750">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The </a:t>
            </a:r>
            <a:r>
              <a:rPr lang="en-US" sz="9600" dirty="0" err="1">
                <a:latin typeface="Times New Roman" panose="02020603050405020304" pitchFamily="18" charset="0"/>
                <a:cs typeface="Times New Roman" panose="02020603050405020304" pitchFamily="18" charset="0"/>
              </a:rPr>
              <a:t>Mundt</a:t>
            </a:r>
            <a:r>
              <a:rPr lang="en-US" sz="9600" dirty="0">
                <a:latin typeface="Times New Roman" panose="02020603050405020304" pitchFamily="18" charset="0"/>
                <a:cs typeface="Times New Roman" panose="02020603050405020304" pitchFamily="18" charset="0"/>
              </a:rPr>
              <a:t>-Nixon Bill required communists to register with the government</a:t>
            </a:r>
          </a:p>
          <a:p>
            <a:pPr marL="285750" indent="-285750">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The bill proposed fines and jail sentences for activities deemed “subversive.” This bill died in the Senate </a:t>
            </a:r>
          </a:p>
          <a:p>
            <a:pPr marL="285750" indent="-285750">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Similar legislation, the McCarran Internal Security Act, passed two years later</a:t>
            </a:r>
          </a:p>
          <a:p>
            <a:pPr marL="285750" indent="-285750">
              <a:buFont typeface="Arial" panose="020B0604020202020204" pitchFamily="34" charset="0"/>
              <a:buChar char="•"/>
            </a:pPr>
            <a:endParaRPr lang="en-US" sz="3800" dirty="0">
              <a:latin typeface="Times New Roman" panose="02020603050405020304" pitchFamily="18" charset="0"/>
              <a:cs typeface="Times New Roman" panose="02020603050405020304" pitchFamily="18" charset="0"/>
            </a:endParaRPr>
          </a:p>
          <a:p>
            <a:r>
              <a:rPr lang="en-US" sz="8800" dirty="0">
                <a:latin typeface="Times New Roman" panose="02020603050405020304" pitchFamily="18" charset="0"/>
                <a:cs typeface="Times New Roman" panose="02020603050405020304" pitchFamily="18" charset="0"/>
              </a:rPr>
              <a:t>“What’s Sauce for the Goose Is Sauce for the Gander,” </a:t>
            </a:r>
            <a:r>
              <a:rPr lang="en-US" sz="8800" i="1" dirty="0">
                <a:latin typeface="Times New Roman" panose="02020603050405020304" pitchFamily="18" charset="0"/>
                <a:cs typeface="Times New Roman" panose="02020603050405020304" pitchFamily="18" charset="0"/>
              </a:rPr>
              <a:t>The Evening Star </a:t>
            </a:r>
            <a:r>
              <a:rPr lang="en-US" sz="8800" dirty="0">
                <a:latin typeface="Times New Roman" panose="02020603050405020304" pitchFamily="18" charset="0"/>
                <a:cs typeface="Times New Roman" panose="02020603050405020304" pitchFamily="18" charset="0"/>
              </a:rPr>
              <a:t>May 20, 1948. Clifford K. Berryman. NAID: 6012422 </a:t>
            </a:r>
          </a:p>
          <a:p>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295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956" y="1305342"/>
            <a:ext cx="11063112" cy="526297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8) History. The student understands the impact of </a:t>
            </a:r>
          </a:p>
          <a:p>
            <a:r>
              <a:rPr lang="en-US" sz="2400" b="1" dirty="0">
                <a:latin typeface="Times New Roman" panose="02020603050405020304" pitchFamily="18" charset="0"/>
                <a:cs typeface="Times New Roman" panose="02020603050405020304" pitchFamily="18" charset="0"/>
              </a:rPr>
              <a:t>significant national and international decisions and conflicts in the Cold War on the United States</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The student is expected to: </a:t>
            </a:r>
          </a:p>
          <a:p>
            <a:pPr marL="914400" indent="-519113">
              <a:buAutoNum type="alphaUcParenBoth"/>
            </a:pPr>
            <a:r>
              <a:rPr lang="en-US" sz="2400" dirty="0">
                <a:latin typeface="Times New Roman" panose="02020603050405020304" pitchFamily="18" charset="0"/>
                <a:cs typeface="Times New Roman" panose="02020603050405020304" pitchFamily="18" charset="0"/>
              </a:rPr>
              <a:t> describe U.S. </a:t>
            </a:r>
            <a:r>
              <a:rPr lang="en-US" sz="2400" i="1" dirty="0">
                <a:solidFill>
                  <a:srgbClr val="FF0000"/>
                </a:solidFill>
                <a:latin typeface="Times New Roman" panose="02020603050405020304" pitchFamily="18" charset="0"/>
                <a:cs typeface="Times New Roman" panose="02020603050405020304" pitchFamily="18" charset="0"/>
              </a:rPr>
              <a:t>responses to Soviet aggression </a:t>
            </a:r>
            <a:r>
              <a:rPr lang="en-US" sz="2400" dirty="0">
                <a:latin typeface="Times New Roman" panose="02020603050405020304" pitchFamily="18" charset="0"/>
                <a:cs typeface="Times New Roman" panose="02020603050405020304" pitchFamily="18" charset="0"/>
              </a:rPr>
              <a:t>after World War II, including the Truman Doctrine, the Marshall Plan, the North Atlantic Treaty Organization, the Berlin airlift, and John F. Kennedy's role in the Cuban Missile Crisis;</a:t>
            </a:r>
          </a:p>
          <a:p>
            <a:pPr marL="914400" indent="-519113">
              <a:buAutoNum type="alphaUcParenBoth"/>
            </a:pPr>
            <a:r>
              <a:rPr lang="en-US" sz="2400" dirty="0">
                <a:latin typeface="Times New Roman" panose="02020603050405020304" pitchFamily="18" charset="0"/>
                <a:cs typeface="Times New Roman" panose="02020603050405020304" pitchFamily="18" charset="0"/>
              </a:rPr>
              <a:t> describe how Cold War </a:t>
            </a:r>
            <a:r>
              <a:rPr lang="en-US" sz="2400" dirty="0">
                <a:solidFill>
                  <a:schemeClr val="accent2"/>
                </a:solidFill>
                <a:latin typeface="Times New Roman" panose="02020603050405020304" pitchFamily="18" charset="0"/>
                <a:cs typeface="Times New Roman" panose="02020603050405020304" pitchFamily="18" charset="0"/>
              </a:rPr>
              <a:t>tensions were intensified by the arms race, the space race, McCarthyism, and the House Un-American Activities Committee (HUAC), </a:t>
            </a:r>
            <a:r>
              <a:rPr lang="en-US" sz="2400" dirty="0">
                <a:latin typeface="Times New Roman" panose="02020603050405020304" pitchFamily="18" charset="0"/>
                <a:cs typeface="Times New Roman" panose="02020603050405020304" pitchFamily="18" charset="0"/>
              </a:rPr>
              <a:t>the findings of which were confirmed by the </a:t>
            </a:r>
            <a:r>
              <a:rPr lang="en-US" sz="2400" dirty="0" err="1">
                <a:latin typeface="Times New Roman" panose="02020603050405020304" pitchFamily="18" charset="0"/>
                <a:cs typeface="Times New Roman" panose="02020603050405020304" pitchFamily="18" charset="0"/>
              </a:rPr>
              <a:t>Venona</a:t>
            </a:r>
            <a:r>
              <a:rPr lang="en-US" sz="2400" dirty="0">
                <a:latin typeface="Times New Roman" panose="02020603050405020304" pitchFamily="18" charset="0"/>
                <a:cs typeface="Times New Roman" panose="02020603050405020304" pitchFamily="18" charset="0"/>
              </a:rPr>
              <a:t> Papers;</a:t>
            </a:r>
          </a:p>
          <a:p>
            <a:pPr marL="914400" indent="-519113">
              <a:buAutoNum type="alphaUcParenBoth"/>
            </a:pPr>
            <a:r>
              <a:rPr lang="en-US" sz="2400" dirty="0">
                <a:latin typeface="Times New Roman" panose="02020603050405020304" pitchFamily="18" charset="0"/>
                <a:cs typeface="Times New Roman" panose="02020603050405020304" pitchFamily="18" charset="0"/>
              </a:rPr>
              <a:t> explain </a:t>
            </a:r>
            <a:r>
              <a:rPr lang="en-US" sz="2400" dirty="0">
                <a:solidFill>
                  <a:schemeClr val="accent6"/>
                </a:solidFill>
                <a:latin typeface="Times New Roman" panose="02020603050405020304" pitchFamily="18" charset="0"/>
                <a:cs typeface="Times New Roman" panose="02020603050405020304" pitchFamily="18" charset="0"/>
              </a:rPr>
              <a:t>reasons and outcomes for U.S. involvement in the Korean War </a:t>
            </a:r>
            <a:r>
              <a:rPr lang="en-US" sz="2400" dirty="0">
                <a:latin typeface="Times New Roman" panose="02020603050405020304" pitchFamily="18" charset="0"/>
                <a:cs typeface="Times New Roman" panose="02020603050405020304" pitchFamily="18" charset="0"/>
              </a:rPr>
              <a:t>and its relationship to the containment policy; </a:t>
            </a:r>
          </a:p>
          <a:p>
            <a:pPr marL="914400" indent="-519113">
              <a:buAutoNum type="alphaUcParenBoth"/>
            </a:pPr>
            <a:r>
              <a:rPr lang="en-US" sz="2400" dirty="0">
                <a:latin typeface="Times New Roman" panose="02020603050405020304" pitchFamily="18" charset="0"/>
                <a:cs typeface="Times New Roman" panose="02020603050405020304" pitchFamily="18" charset="0"/>
              </a:rPr>
              <a:t> explain reasons and outcomes for U.S. involvement in foreign countries and their relationship to the Domino Theory, including the Vietnam War;</a:t>
            </a:r>
          </a:p>
        </p:txBody>
      </p:sp>
      <p:sp>
        <p:nvSpPr>
          <p:cNvPr id="3" name="TextBox 2"/>
          <p:cNvSpPr txBox="1"/>
          <p:nvPr/>
        </p:nvSpPr>
        <p:spPr>
          <a:xfrm>
            <a:off x="417689" y="338667"/>
            <a:ext cx="4210755"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TEKS</a:t>
            </a:r>
          </a:p>
        </p:txBody>
      </p:sp>
    </p:spTree>
    <p:extLst>
      <p:ext uri="{BB962C8B-B14F-4D97-AF65-F5344CB8AC3E}">
        <p14:creationId xmlns:p14="http://schemas.microsoft.com/office/powerpoint/2010/main" val="4161866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7" y="279029"/>
            <a:ext cx="4952610" cy="616527"/>
          </a:xfrm>
          <a:solidFill>
            <a:schemeClr val="accent5"/>
          </a:solidFill>
        </p:spPr>
        <p:txBody>
          <a:bodyPr/>
          <a:lstStyle/>
          <a:p>
            <a:r>
              <a:rPr lang="en-US" dirty="0">
                <a:solidFill>
                  <a:schemeClr val="bg1"/>
                </a:solidFill>
                <a:latin typeface="Times New Roman" panose="02020603050405020304" pitchFamily="18" charset="0"/>
                <a:cs typeface="Times New Roman" panose="02020603050405020304" pitchFamily="18" charset="0"/>
              </a:rPr>
              <a:t>Middle East Conflict</a:t>
            </a:r>
          </a:p>
        </p:txBody>
      </p:sp>
      <p:pic>
        <p:nvPicPr>
          <p:cNvPr id="5" name="Content Placeholder 4"/>
          <p:cNvPicPr>
            <a:picLocks noGrp="1" noChangeAspect="1"/>
          </p:cNvPicPr>
          <p:nvPr>
            <p:ph idx="1"/>
          </p:nvPr>
        </p:nvPicPr>
        <p:blipFill>
          <a:blip r:embed="rId3"/>
          <a:stretch>
            <a:fillRect/>
          </a:stretch>
        </p:blipFill>
        <p:spPr>
          <a:xfrm>
            <a:off x="5215847" y="-14651"/>
            <a:ext cx="6976153" cy="6734106"/>
          </a:xfrm>
          <a:prstGeom prst="rect">
            <a:avLst/>
          </a:prstGeom>
        </p:spPr>
      </p:pic>
      <p:sp>
        <p:nvSpPr>
          <p:cNvPr id="4" name="Text Placeholder 3"/>
          <p:cNvSpPr>
            <a:spLocks noGrp="1"/>
          </p:cNvSpPr>
          <p:nvPr>
            <p:ph type="body" sz="half" idx="2"/>
          </p:nvPr>
        </p:nvSpPr>
        <p:spPr>
          <a:xfrm>
            <a:off x="263236" y="1144208"/>
            <a:ext cx="4952611" cy="4925291"/>
          </a:xfrm>
        </p:spPr>
        <p:txBody>
          <a:bodyPr>
            <a:normAutofit fontScale="25000" lnSpcReduction="20000"/>
          </a:bodyPr>
          <a:lstStyle/>
          <a:p>
            <a:endParaRPr lang="en-US" dirty="0"/>
          </a:p>
          <a:p>
            <a:r>
              <a:rPr lang="en-US" sz="11200" b="1" dirty="0">
                <a:latin typeface="Times New Roman" panose="02020603050405020304" pitchFamily="18" charset="0"/>
                <a:cs typeface="Times New Roman" panose="02020603050405020304" pitchFamily="18" charset="0"/>
              </a:rPr>
              <a:t>U.S. Recognition of Israel</a:t>
            </a:r>
          </a:p>
          <a:p>
            <a:r>
              <a:rPr lang="en-US" sz="9600" dirty="0">
                <a:latin typeface="Times New Roman" panose="02020603050405020304" pitchFamily="18" charset="0"/>
                <a:cs typeface="Times New Roman" panose="02020603050405020304" pitchFamily="18" charset="0"/>
              </a:rPr>
              <a:t>1948</a:t>
            </a:r>
          </a:p>
          <a:p>
            <a:endParaRPr lang="en-US" dirty="0"/>
          </a:p>
          <a:p>
            <a:pPr marL="512763" indent="-512763">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Middle East conflict will later become a Cold War focus </a:t>
            </a:r>
          </a:p>
          <a:p>
            <a:endParaRPr lang="en-US" sz="9600" dirty="0">
              <a:latin typeface="Times New Roman" panose="02020603050405020304" pitchFamily="18" charset="0"/>
              <a:cs typeface="Times New Roman" panose="02020603050405020304" pitchFamily="18" charset="0"/>
            </a:endParaRPr>
          </a:p>
          <a:p>
            <a:pPr marL="512763" indent="-512763">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Israel declared independence, 1948 </a:t>
            </a:r>
          </a:p>
          <a:p>
            <a:pPr marL="512763" indent="-512763">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President Truman recognized its government</a:t>
            </a:r>
          </a:p>
          <a:p>
            <a:endParaRPr lang="en-US" sz="9600" dirty="0">
              <a:latin typeface="Times New Roman" panose="02020603050405020304" pitchFamily="18" charset="0"/>
              <a:cs typeface="Times New Roman" panose="02020603050405020304" pitchFamily="18" charset="0"/>
            </a:endParaRPr>
          </a:p>
          <a:p>
            <a:pPr marL="512763" indent="-512763">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The first Arab-Israeli war erupted. </a:t>
            </a:r>
          </a:p>
          <a:p>
            <a:endParaRPr lang="en-US" sz="9600" dirty="0">
              <a:latin typeface="Times New Roman" panose="02020603050405020304" pitchFamily="18" charset="0"/>
              <a:cs typeface="Times New Roman" panose="02020603050405020304" pitchFamily="18" charset="0"/>
            </a:endParaRPr>
          </a:p>
          <a:p>
            <a:r>
              <a:rPr lang="en-US" sz="8800" dirty="0">
                <a:latin typeface="Times New Roman" panose="02020603050405020304" pitchFamily="18" charset="0"/>
                <a:cs typeface="Times New Roman" panose="02020603050405020304" pitchFamily="18" charset="0"/>
              </a:rPr>
              <a:t>“What’s He Riding this Time Around,” </a:t>
            </a:r>
            <a:r>
              <a:rPr lang="en-US" sz="8800" i="1" dirty="0">
                <a:latin typeface="Times New Roman" panose="02020603050405020304" pitchFamily="18" charset="0"/>
                <a:cs typeface="Times New Roman" panose="02020603050405020304" pitchFamily="18" charset="0"/>
              </a:rPr>
              <a:t>The Evening Star </a:t>
            </a:r>
            <a:r>
              <a:rPr lang="en-US" sz="8800" dirty="0">
                <a:latin typeface="Times New Roman" panose="02020603050405020304" pitchFamily="18" charset="0"/>
                <a:cs typeface="Times New Roman" panose="02020603050405020304" pitchFamily="18" charset="0"/>
              </a:rPr>
              <a:t>May 27, 1948. Clifford K. Berryman. NAID: 6012423 </a:t>
            </a:r>
          </a:p>
        </p:txBody>
      </p:sp>
    </p:spTree>
    <p:extLst>
      <p:ext uri="{BB962C8B-B14F-4D97-AF65-F5344CB8AC3E}">
        <p14:creationId xmlns:p14="http://schemas.microsoft.com/office/powerpoint/2010/main" val="2389145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8854" y="1253590"/>
            <a:ext cx="4886172" cy="4702367"/>
          </a:xfrm>
        </p:spPr>
        <p:txBody>
          <a:bodyPr>
            <a:noAutofit/>
          </a:bodyPr>
          <a:lstStyle/>
          <a:p>
            <a:r>
              <a:rPr lang="en-US" sz="2400" b="1" dirty="0">
                <a:latin typeface="Times New Roman" panose="02020603050405020304" pitchFamily="18" charset="0"/>
                <a:cs typeface="Times New Roman" panose="02020603050405020304" pitchFamily="18" charset="0"/>
              </a:rPr>
              <a:t>The Berlin Blockade and Airlift </a:t>
            </a:r>
            <a:r>
              <a:rPr lang="en-US" sz="2400" dirty="0">
                <a:latin typeface="Times New Roman" panose="02020603050405020304" pitchFamily="18" charset="0"/>
                <a:cs typeface="Times New Roman" panose="02020603050405020304" pitchFamily="18" charset="0"/>
              </a:rPr>
              <a:t>1948</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Superpower tensions erupted in Germany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Would Berlin be absorbed into Soviet-controlled Germany?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June,1948, Soviet forces blockade Berlin.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US and UK airlift food and fuel to Berlin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crisis continues until 1949. </a:t>
            </a:r>
          </a:p>
        </p:txBody>
      </p:sp>
      <p:sp>
        <p:nvSpPr>
          <p:cNvPr id="7" name="Title 1"/>
          <p:cNvSpPr>
            <a:spLocks noGrp="1"/>
          </p:cNvSpPr>
          <p:nvPr>
            <p:ph type="title"/>
          </p:nvPr>
        </p:nvSpPr>
        <p:spPr>
          <a:xfrm>
            <a:off x="209220" y="296906"/>
            <a:ext cx="4775806" cy="602673"/>
          </a:xfrm>
          <a:solidFill>
            <a:srgbClr val="C00000"/>
          </a:solidFill>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Conflict in Europe</a:t>
            </a:r>
          </a:p>
        </p:txBody>
      </p:sp>
      <p:pic>
        <p:nvPicPr>
          <p:cNvPr id="10" name="Content Placeholder 5"/>
          <p:cNvPicPr>
            <a:picLocks noGrp="1" noChangeAspect="1"/>
          </p:cNvPicPr>
          <p:nvPr>
            <p:ph idx="1"/>
          </p:nvPr>
        </p:nvPicPr>
        <p:blipFill>
          <a:blip r:embed="rId3"/>
          <a:stretch>
            <a:fillRect/>
          </a:stretch>
        </p:blipFill>
        <p:spPr>
          <a:xfrm>
            <a:off x="4985026" y="360217"/>
            <a:ext cx="7274531" cy="5321637"/>
          </a:xfrm>
          <a:prstGeom prst="rect">
            <a:avLst/>
          </a:prstGeom>
        </p:spPr>
      </p:pic>
      <p:sp>
        <p:nvSpPr>
          <p:cNvPr id="11" name="TextBox 10"/>
          <p:cNvSpPr txBox="1"/>
          <p:nvPr/>
        </p:nvSpPr>
        <p:spPr>
          <a:xfrm>
            <a:off x="325477" y="6294893"/>
            <a:ext cx="4065373"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128216289</a:t>
            </a:r>
          </a:p>
        </p:txBody>
      </p:sp>
    </p:spTree>
    <p:extLst>
      <p:ext uri="{BB962C8B-B14F-4D97-AF65-F5344CB8AC3E}">
        <p14:creationId xmlns:p14="http://schemas.microsoft.com/office/powerpoint/2010/main" val="1906529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88" y="376881"/>
            <a:ext cx="3932237" cy="562232"/>
          </a:xfrm>
          <a:solidFill>
            <a:srgbClr val="C00000"/>
          </a:solidFill>
        </p:spPr>
        <p:txBody>
          <a:bodyPr/>
          <a:lstStyle/>
          <a:p>
            <a:r>
              <a:rPr lang="en-US" dirty="0">
                <a:solidFill>
                  <a:schemeClr val="bg1"/>
                </a:solidFill>
                <a:latin typeface="Times New Roman" panose="02020603050405020304" pitchFamily="18" charset="0"/>
                <a:cs typeface="Times New Roman" panose="02020603050405020304" pitchFamily="18" charset="0"/>
              </a:rPr>
              <a:t>Conflict in Europe</a:t>
            </a:r>
          </a:p>
        </p:txBody>
      </p:sp>
      <p:pic>
        <p:nvPicPr>
          <p:cNvPr id="5" name="Content Placeholder 4"/>
          <p:cNvPicPr>
            <a:picLocks noGrp="1" noChangeAspect="1"/>
          </p:cNvPicPr>
          <p:nvPr>
            <p:ph idx="1"/>
          </p:nvPr>
        </p:nvPicPr>
        <p:blipFill>
          <a:blip r:embed="rId3"/>
          <a:stretch>
            <a:fillRect/>
          </a:stretch>
        </p:blipFill>
        <p:spPr>
          <a:xfrm>
            <a:off x="5113583" y="376881"/>
            <a:ext cx="6666918" cy="6104238"/>
          </a:xfrm>
          <a:prstGeom prst="rect">
            <a:avLst/>
          </a:prstGeom>
          <a:ln w="38100">
            <a:solidFill>
              <a:srgbClr val="C00000"/>
            </a:solidFill>
          </a:ln>
        </p:spPr>
      </p:pic>
      <p:sp>
        <p:nvSpPr>
          <p:cNvPr id="4" name="Text Placeholder 3"/>
          <p:cNvSpPr>
            <a:spLocks noGrp="1"/>
          </p:cNvSpPr>
          <p:nvPr>
            <p:ph type="body" sz="half" idx="2"/>
          </p:nvPr>
        </p:nvSpPr>
        <p:spPr>
          <a:xfrm>
            <a:off x="218088" y="1440838"/>
            <a:ext cx="4671326" cy="4608599"/>
          </a:xfrm>
        </p:spPr>
        <p:txBody>
          <a:bodyPr>
            <a:normAutofit fontScale="25000" lnSpcReduction="20000"/>
          </a:bodyPr>
          <a:lstStyle/>
          <a:p>
            <a:r>
              <a:rPr lang="en-US" sz="11200" b="1" dirty="0">
                <a:latin typeface="Times New Roman" panose="02020603050405020304" pitchFamily="18" charset="0"/>
                <a:cs typeface="Times New Roman" panose="02020603050405020304" pitchFamily="18" charset="0"/>
              </a:rPr>
              <a:t>NATO Treaty</a:t>
            </a:r>
            <a:endParaRPr lang="en-US" sz="11200" dirty="0">
              <a:latin typeface="Times New Roman" panose="02020603050405020304" pitchFamily="18" charset="0"/>
              <a:cs typeface="Times New Roman" panose="02020603050405020304" pitchFamily="18" charset="0"/>
            </a:endParaRPr>
          </a:p>
          <a:p>
            <a:r>
              <a:rPr lang="en-US" sz="11200" dirty="0">
                <a:latin typeface="Times New Roman" panose="02020603050405020304" pitchFamily="18" charset="0"/>
                <a:cs typeface="Times New Roman" panose="02020603050405020304" pitchFamily="18" charset="0"/>
              </a:rPr>
              <a:t> 1948</a:t>
            </a:r>
          </a:p>
          <a:p>
            <a:endParaRPr lang="en-US" sz="9600" dirty="0">
              <a:latin typeface="Times New Roman" panose="02020603050405020304" pitchFamily="18" charset="0"/>
              <a:cs typeface="Times New Roman" panose="02020603050405020304" pitchFamily="18" charset="0"/>
            </a:endParaRPr>
          </a:p>
          <a:p>
            <a:pPr marL="568325" indent="-450850">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NATO - first peacetime military alliance for U.S. outside of the Western Hemisphere.</a:t>
            </a:r>
          </a:p>
          <a:p>
            <a:pPr marL="568325" indent="-450850">
              <a:buFont typeface="Arial" panose="020B0604020202020204" pitchFamily="34" charset="0"/>
              <a:buChar char="•"/>
            </a:pPr>
            <a:endParaRPr lang="en-US" sz="9600" dirty="0">
              <a:latin typeface="Times New Roman" panose="02020603050405020304" pitchFamily="18" charset="0"/>
              <a:cs typeface="Times New Roman" panose="02020603050405020304" pitchFamily="18" charset="0"/>
            </a:endParaRPr>
          </a:p>
          <a:p>
            <a:pPr marL="568325" indent="-450850">
              <a:buFont typeface="Arial" panose="020B0604020202020204" pitchFamily="34" charset="0"/>
              <a:buChar char="•"/>
            </a:pPr>
            <a:r>
              <a:rPr lang="en-US" sz="9600" dirty="0">
                <a:latin typeface="Times New Roman" panose="02020603050405020304" pitchFamily="18" charset="0"/>
                <a:cs typeface="Times New Roman" panose="02020603050405020304" pitchFamily="18" charset="0"/>
              </a:rPr>
              <a:t>An economically strong, rearmed, and integrated Europe was vital to the prevention of communist expansion</a:t>
            </a:r>
          </a:p>
          <a:p>
            <a:pPr marL="568325" indent="-450850">
              <a:buFont typeface="Arial" panose="020B0604020202020204" pitchFamily="34" charset="0"/>
              <a:buChar char="•"/>
            </a:pPr>
            <a:endParaRPr lang="en-US" sz="9600" dirty="0">
              <a:latin typeface="Times New Roman" panose="02020603050405020304" pitchFamily="18" charset="0"/>
              <a:cs typeface="Times New Roman" panose="02020603050405020304" pitchFamily="18" charset="0"/>
            </a:endParaRPr>
          </a:p>
          <a:p>
            <a:r>
              <a:rPr lang="en-US" sz="8800" dirty="0">
                <a:latin typeface="Times New Roman" panose="02020603050405020304" pitchFamily="18" charset="0"/>
                <a:cs typeface="Times New Roman" panose="02020603050405020304" pitchFamily="18" charset="0"/>
              </a:rPr>
              <a:t>Excerpt from Memo by Sec. of State Dean Acheson on the founding of NATO. NAID: 75848550</a:t>
            </a:r>
          </a:p>
        </p:txBody>
      </p:sp>
      <p:sp>
        <p:nvSpPr>
          <p:cNvPr id="8" name="5-Point Star 7"/>
          <p:cNvSpPr/>
          <p:nvPr/>
        </p:nvSpPr>
        <p:spPr>
          <a:xfrm>
            <a:off x="4703643" y="376881"/>
            <a:ext cx="382557" cy="56223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5-Point Star 8"/>
          <p:cNvSpPr/>
          <p:nvPr/>
        </p:nvSpPr>
        <p:spPr>
          <a:xfrm>
            <a:off x="5113583" y="5487205"/>
            <a:ext cx="382557" cy="56223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545501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0467" y="2509714"/>
            <a:ext cx="2899955" cy="1477328"/>
          </a:xfrm>
          <a:prstGeom prst="rect">
            <a:avLst/>
          </a:prstGeom>
          <a:noFill/>
        </p:spPr>
        <p:txBody>
          <a:bodyPr wrap="square" rtlCol="0">
            <a:spAutoFit/>
          </a:bodyPr>
          <a:lstStyle/>
          <a:p>
            <a:r>
              <a:rPr lang="en-US" sz="9000" dirty="0">
                <a:latin typeface="Times New Roman" panose="02020603050405020304" pitchFamily="18" charset="0"/>
                <a:cs typeface="Times New Roman" panose="02020603050405020304" pitchFamily="18" charset="0"/>
              </a:rPr>
              <a:t>1949</a:t>
            </a:r>
          </a:p>
        </p:txBody>
      </p:sp>
      <p:pic>
        <p:nvPicPr>
          <p:cNvPr id="2" name="Picture 1"/>
          <p:cNvPicPr>
            <a:picLocks noChangeAspect="1"/>
          </p:cNvPicPr>
          <p:nvPr/>
        </p:nvPicPr>
        <p:blipFill>
          <a:blip r:embed="rId2"/>
          <a:stretch>
            <a:fillRect/>
          </a:stretch>
        </p:blipFill>
        <p:spPr>
          <a:xfrm>
            <a:off x="2607079" y="666044"/>
            <a:ext cx="9584921" cy="4820356"/>
          </a:xfrm>
          <a:prstGeom prst="rect">
            <a:avLst/>
          </a:prstGeom>
        </p:spPr>
      </p:pic>
      <p:sp>
        <p:nvSpPr>
          <p:cNvPr id="3" name="TextBox 2"/>
          <p:cNvSpPr txBox="1"/>
          <p:nvPr/>
        </p:nvSpPr>
        <p:spPr>
          <a:xfrm>
            <a:off x="2607079" y="5830712"/>
            <a:ext cx="4984690" cy="769441"/>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Exit from Atomic Bomb Test Range</a:t>
            </a:r>
          </a:p>
          <a:p>
            <a:r>
              <a:rPr lang="en-US" sz="2200" dirty="0">
                <a:latin typeface="Times New Roman" panose="02020603050405020304" pitchFamily="18" charset="0"/>
                <a:cs typeface="Times New Roman" panose="02020603050405020304" pitchFamily="18" charset="0"/>
              </a:rPr>
              <a:t>NAID 74238380</a:t>
            </a:r>
          </a:p>
        </p:txBody>
      </p:sp>
    </p:spTree>
    <p:extLst>
      <p:ext uri="{BB962C8B-B14F-4D97-AF65-F5344CB8AC3E}">
        <p14:creationId xmlns:p14="http://schemas.microsoft.com/office/powerpoint/2010/main" val="179860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35" y="0"/>
            <a:ext cx="12214235" cy="5984111"/>
          </a:xfrm>
          <a:prstGeom prst="rect">
            <a:avLst/>
          </a:prstGeom>
        </p:spPr>
      </p:pic>
      <p:sp>
        <p:nvSpPr>
          <p:cNvPr id="3" name="TextBox 2"/>
          <p:cNvSpPr txBox="1"/>
          <p:nvPr/>
        </p:nvSpPr>
        <p:spPr>
          <a:xfrm>
            <a:off x="858913" y="6146156"/>
            <a:ext cx="10451938"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Soviet Union Explodes and Atomic Bomb, September 23, 1949</a:t>
            </a:r>
          </a:p>
        </p:txBody>
      </p:sp>
    </p:spTree>
    <p:extLst>
      <p:ext uri="{BB962C8B-B14F-4D97-AF65-F5344CB8AC3E}">
        <p14:creationId xmlns:p14="http://schemas.microsoft.com/office/powerpoint/2010/main" val="1991091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56" y="213689"/>
            <a:ext cx="4448700" cy="725557"/>
          </a:xfrm>
          <a:solidFill>
            <a:schemeClr val="accent6"/>
          </a:solidFill>
        </p:spPr>
        <p:txBody>
          <a:bodyPr/>
          <a:lstStyle/>
          <a:p>
            <a:r>
              <a:rPr lang="en-US" dirty="0">
                <a:solidFill>
                  <a:schemeClr val="bg1"/>
                </a:solidFill>
              </a:rPr>
              <a:t>Conflict in Asia</a:t>
            </a:r>
          </a:p>
        </p:txBody>
      </p:sp>
      <p:pic>
        <p:nvPicPr>
          <p:cNvPr id="5" name="Content Placeholder 4"/>
          <p:cNvPicPr>
            <a:picLocks noGrp="1" noChangeAspect="1"/>
          </p:cNvPicPr>
          <p:nvPr>
            <p:ph idx="1"/>
          </p:nvPr>
        </p:nvPicPr>
        <p:blipFill rotWithShape="1">
          <a:blip r:embed="rId3"/>
          <a:srcRect t="3255" r="14091"/>
          <a:stretch/>
        </p:blipFill>
        <p:spPr>
          <a:xfrm>
            <a:off x="8188351" y="139148"/>
            <a:ext cx="3519945" cy="6500190"/>
          </a:xfrm>
          <a:prstGeom prst="rect">
            <a:avLst/>
          </a:prstGeom>
        </p:spPr>
      </p:pic>
      <p:sp>
        <p:nvSpPr>
          <p:cNvPr id="4" name="Text Placeholder 3"/>
          <p:cNvSpPr>
            <a:spLocks noGrp="1"/>
          </p:cNvSpPr>
          <p:nvPr>
            <p:ph type="body" sz="half" idx="2"/>
          </p:nvPr>
        </p:nvSpPr>
        <p:spPr>
          <a:xfrm>
            <a:off x="98796" y="1031526"/>
            <a:ext cx="5029385" cy="4338362"/>
          </a:xfrm>
        </p:spPr>
        <p:txBody>
          <a:bodyPr>
            <a:normAutofit/>
          </a:bodyPr>
          <a:lstStyle/>
          <a:p>
            <a:r>
              <a:rPr lang="en-US" sz="2800" b="1" dirty="0">
                <a:latin typeface="Times New Roman" panose="02020603050405020304" pitchFamily="18" charset="0"/>
                <a:cs typeface="Times New Roman" panose="02020603050405020304" pitchFamily="18" charset="0"/>
              </a:rPr>
              <a:t>The Chinese Revolution</a:t>
            </a:r>
          </a:p>
          <a:p>
            <a:r>
              <a:rPr lang="en-US" sz="2800" b="1" dirty="0">
                <a:latin typeface="Times New Roman" panose="02020603050405020304" pitchFamily="18" charset="0"/>
                <a:cs typeface="Times New Roman" panose="02020603050405020304" pitchFamily="18" charset="0"/>
              </a:rPr>
              <a:t> 1949</a:t>
            </a:r>
          </a:p>
          <a:p>
            <a:endParaRPr lang="en-US" b="1" dirty="0"/>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October 1, 1949, Chinese Communist leader Mao Zedong declares creation of the People’s Republic of China (PRC).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End of civil war between the Chinese Communist Party (CCP) and the Nationalist Party, or Kuomintang(KMT)</a:t>
            </a:r>
          </a:p>
        </p:txBody>
      </p:sp>
      <p:sp>
        <p:nvSpPr>
          <p:cNvPr id="6" name="Rectangle 5"/>
          <p:cNvSpPr/>
          <p:nvPr/>
        </p:nvSpPr>
        <p:spPr>
          <a:xfrm>
            <a:off x="8188351" y="139148"/>
            <a:ext cx="1651389" cy="3597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679156" y="939246"/>
            <a:ext cx="4924840" cy="1220118"/>
          </a:xfrm>
          <a:prstGeom prst="rect">
            <a:avLst/>
          </a:prstGeom>
        </p:spPr>
      </p:pic>
      <p:sp>
        <p:nvSpPr>
          <p:cNvPr id="8" name="TextBox 7"/>
          <p:cNvSpPr txBox="1"/>
          <p:nvPr/>
        </p:nvSpPr>
        <p:spPr>
          <a:xfrm>
            <a:off x="5418161" y="4380931"/>
            <a:ext cx="2292824" cy="1446550"/>
          </a:xfrm>
          <a:prstGeom prst="rect">
            <a:avLst/>
          </a:prstGeom>
          <a:noFill/>
        </p:spPr>
        <p:txBody>
          <a:bodyPr wrap="square" rtlCol="0">
            <a:spAutoFit/>
          </a:bodyPr>
          <a:lstStyle/>
          <a:p>
            <a:r>
              <a:rPr lang="en-US" sz="2200" i="1" dirty="0">
                <a:latin typeface="Times New Roman" panose="02020603050405020304" pitchFamily="18" charset="0"/>
                <a:cs typeface="Times New Roman" panose="02020603050405020304" pitchFamily="18" charset="0"/>
              </a:rPr>
              <a:t>The Evening Star</a:t>
            </a:r>
            <a:r>
              <a:rPr lang="en-US" sz="2200" dirty="0">
                <a:latin typeface="Times New Roman" panose="02020603050405020304" pitchFamily="18" charset="0"/>
                <a:cs typeface="Times New Roman" panose="02020603050405020304" pitchFamily="18" charset="0"/>
              </a:rPr>
              <a:t>, Washington, DC</a:t>
            </a:r>
          </a:p>
          <a:p>
            <a:r>
              <a:rPr lang="en-US" sz="2200" dirty="0">
                <a:latin typeface="Times New Roman" panose="02020603050405020304" pitchFamily="18" charset="0"/>
                <a:cs typeface="Times New Roman" panose="02020603050405020304" pitchFamily="18" charset="0"/>
              </a:rPr>
              <a:t>8/5/1949,</a:t>
            </a:r>
          </a:p>
          <a:p>
            <a:r>
              <a:rPr lang="en-US" sz="2200" dirty="0">
                <a:latin typeface="Times New Roman" panose="02020603050405020304" pitchFamily="18" charset="0"/>
                <a:cs typeface="Times New Roman" panose="02020603050405020304" pitchFamily="18" charset="0"/>
              </a:rPr>
              <a:t>12/8/1949</a:t>
            </a:r>
          </a:p>
        </p:txBody>
      </p:sp>
    </p:spTree>
    <p:extLst>
      <p:ext uri="{BB962C8B-B14F-4D97-AF65-F5344CB8AC3E}">
        <p14:creationId xmlns:p14="http://schemas.microsoft.com/office/powerpoint/2010/main" val="3407763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49" y="330959"/>
            <a:ext cx="5434099" cy="597090"/>
          </a:xfrm>
          <a:solidFill>
            <a:schemeClr val="accent6"/>
          </a:solidFill>
        </p:spPr>
        <p:txBody>
          <a:bodyPr>
            <a:normAutofit/>
          </a:bodyPr>
          <a:lstStyle/>
          <a:p>
            <a:r>
              <a:rPr lang="en-US" sz="2800" dirty="0">
                <a:solidFill>
                  <a:schemeClr val="bg1"/>
                </a:solidFill>
                <a:latin typeface="Times New Roman" panose="02020603050405020304" pitchFamily="18" charset="0"/>
                <a:cs typeface="Times New Roman" panose="02020603050405020304" pitchFamily="18" charset="0"/>
              </a:rPr>
              <a:t>Conflict in Asia</a:t>
            </a:r>
          </a:p>
        </p:txBody>
      </p:sp>
      <p:pic>
        <p:nvPicPr>
          <p:cNvPr id="5" name="Content Placeholder 4"/>
          <p:cNvPicPr>
            <a:picLocks noGrp="1" noChangeAspect="1"/>
          </p:cNvPicPr>
          <p:nvPr>
            <p:ph idx="1"/>
          </p:nvPr>
        </p:nvPicPr>
        <p:blipFill>
          <a:blip r:embed="rId3"/>
          <a:stretch>
            <a:fillRect/>
          </a:stretch>
        </p:blipFill>
        <p:spPr>
          <a:xfrm>
            <a:off x="5711564" y="330959"/>
            <a:ext cx="6503522" cy="6196083"/>
          </a:xfrm>
          <a:prstGeom prst="rect">
            <a:avLst/>
          </a:prstGeom>
        </p:spPr>
      </p:pic>
      <p:sp>
        <p:nvSpPr>
          <p:cNvPr id="4" name="Text Placeholder 3"/>
          <p:cNvSpPr>
            <a:spLocks noGrp="1"/>
          </p:cNvSpPr>
          <p:nvPr>
            <p:ph type="body" sz="half" idx="2"/>
          </p:nvPr>
        </p:nvSpPr>
        <p:spPr>
          <a:xfrm>
            <a:off x="512241" y="1785745"/>
            <a:ext cx="4940603" cy="4572451"/>
          </a:xfrm>
        </p:spPr>
        <p:txBody>
          <a:bodyPr>
            <a:normAutofit fontScale="85000" lnSpcReduction="20000"/>
          </a:bodyPr>
          <a:lstStyle/>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1949, China’s non-communist Nationalist Party, led by Chiang Kai-Shek, retreated to Taiwan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They plotted to return to power on the mainland</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 U.S. naval fleet in the strait between Taiwan and the mainland prevented attacks from either side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day before this cartoon was published, however, President Dwight D. Eisenhower removed the naval fleet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Chiang’s limited forces never posed any serious threat to communist China </a:t>
            </a:r>
          </a:p>
          <a:p>
            <a:endParaRPr lang="en-US" dirty="0"/>
          </a:p>
          <a:p>
            <a:r>
              <a:rPr lang="en-US" sz="2400" dirty="0">
                <a:latin typeface="Times New Roman" panose="02020603050405020304" pitchFamily="18" charset="0"/>
                <a:cs typeface="Times New Roman" panose="02020603050405020304" pitchFamily="18" charset="0"/>
              </a:rPr>
              <a:t>“It’s All Yours,” </a:t>
            </a:r>
            <a:r>
              <a:rPr lang="en-US" sz="2400" i="1" dirty="0">
                <a:latin typeface="Times New Roman" panose="02020603050405020304" pitchFamily="18" charset="0"/>
                <a:cs typeface="Times New Roman" panose="02020603050405020304" pitchFamily="18" charset="0"/>
              </a:rPr>
              <a:t>The Evening Star</a:t>
            </a:r>
            <a:r>
              <a:rPr lang="en-US" sz="2400" dirty="0">
                <a:latin typeface="Times New Roman" panose="02020603050405020304" pitchFamily="18" charset="0"/>
                <a:cs typeface="Times New Roman" panose="02020603050405020304" pitchFamily="18" charset="0"/>
              </a:rPr>
              <a:t> February 3, 1953. Jim Berryman. NAID: 5743173 </a:t>
            </a:r>
          </a:p>
        </p:txBody>
      </p:sp>
      <p:sp>
        <p:nvSpPr>
          <p:cNvPr id="6" name="TextBox 5"/>
          <p:cNvSpPr txBox="1"/>
          <p:nvPr/>
        </p:nvSpPr>
        <p:spPr>
          <a:xfrm>
            <a:off x="207749" y="1094645"/>
            <a:ext cx="5245095" cy="89255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Two Chinas on the Brink of  War</a:t>
            </a:r>
          </a:p>
          <a:p>
            <a:r>
              <a:rPr lang="en-US" sz="2400" dirty="0">
                <a:latin typeface="Times New Roman" panose="02020603050405020304" pitchFamily="18" charset="0"/>
                <a:cs typeface="Times New Roman" panose="02020603050405020304" pitchFamily="18" charset="0"/>
              </a:rPr>
              <a:t>1949 - 1953</a:t>
            </a:r>
          </a:p>
        </p:txBody>
      </p:sp>
    </p:spTree>
    <p:extLst>
      <p:ext uri="{BB962C8B-B14F-4D97-AF65-F5344CB8AC3E}">
        <p14:creationId xmlns:p14="http://schemas.microsoft.com/office/powerpoint/2010/main" val="330758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35620"/>
            <a:ext cx="4762500" cy="433965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cartoons, along with details about their historical context, are </a:t>
            </a:r>
          </a:p>
          <a:p>
            <a:endParaRPr lang="en-US" sz="2400"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available in a free eBook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from the Center for Legislative Archives: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https://www.archives.gov/legislative/resources/ebooks</a:t>
            </a:r>
          </a:p>
          <a:p>
            <a:endParaRPr lang="en-US" dirty="0"/>
          </a:p>
          <a:p>
            <a:endParaRPr lang="en-US" dirty="0"/>
          </a:p>
        </p:txBody>
      </p:sp>
      <p:pic>
        <p:nvPicPr>
          <p:cNvPr id="3" name="Picture 2"/>
          <p:cNvPicPr>
            <a:picLocks noChangeAspect="1"/>
          </p:cNvPicPr>
          <p:nvPr/>
        </p:nvPicPr>
        <p:blipFill>
          <a:blip r:embed="rId2"/>
          <a:stretch>
            <a:fillRect/>
          </a:stretch>
        </p:blipFill>
        <p:spPr>
          <a:xfrm>
            <a:off x="7334250" y="0"/>
            <a:ext cx="5267440" cy="6858000"/>
          </a:xfrm>
          <a:prstGeom prst="rect">
            <a:avLst/>
          </a:prstGeom>
        </p:spPr>
      </p:pic>
    </p:spTree>
    <p:extLst>
      <p:ext uri="{BB962C8B-B14F-4D97-AF65-F5344CB8AC3E}">
        <p14:creationId xmlns:p14="http://schemas.microsoft.com/office/powerpoint/2010/main" val="1420525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0" y="38100"/>
            <a:ext cx="4572000" cy="6819900"/>
          </a:xfrm>
          <a:prstGeom prst="rect">
            <a:avLst/>
          </a:prstGeom>
        </p:spPr>
      </p:pic>
      <p:sp>
        <p:nvSpPr>
          <p:cNvPr id="2" name="TextBox 1"/>
          <p:cNvSpPr txBox="1"/>
          <p:nvPr/>
        </p:nvSpPr>
        <p:spPr>
          <a:xfrm>
            <a:off x="1300163" y="914400"/>
            <a:ext cx="5314950" cy="923330"/>
          </a:xfrm>
          <a:prstGeom prst="rect">
            <a:avLst/>
          </a:prstGeom>
          <a:noFill/>
        </p:spPr>
        <p:txBody>
          <a:bodyPr wrap="square" rtlCol="0">
            <a:spAutoFit/>
          </a:bodyPr>
          <a:lstStyle/>
          <a:p>
            <a:endParaRPr lang="en-US" dirty="0"/>
          </a:p>
          <a:p>
            <a:endParaRPr lang="en-US" dirty="0"/>
          </a:p>
          <a:p>
            <a:endParaRPr lang="en-US" dirty="0"/>
          </a:p>
        </p:txBody>
      </p:sp>
      <p:sp>
        <p:nvSpPr>
          <p:cNvPr id="3" name="TextBox 2"/>
          <p:cNvSpPr txBox="1"/>
          <p:nvPr/>
        </p:nvSpPr>
        <p:spPr>
          <a:xfrm>
            <a:off x="590550" y="313878"/>
            <a:ext cx="6527007" cy="5632311"/>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Cold War was a chapter in America’s relationship to the world.</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19</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U.S. foreign policy:</a:t>
            </a:r>
          </a:p>
          <a:p>
            <a:pPr marL="9144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guided by the Monroe Doctrine</a:t>
            </a:r>
          </a:p>
          <a:p>
            <a:pPr marL="9144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focused on the Western Hemisphere </a:t>
            </a:r>
          </a:p>
          <a:p>
            <a:pPr marL="9144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anti-colonial in spirit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1898 War with Spain — cross-roads: </a:t>
            </a:r>
          </a:p>
          <a:p>
            <a:pPr marL="97155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path of the Monroe Doctrine?</a:t>
            </a:r>
          </a:p>
          <a:p>
            <a:pPr marL="97155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Imperialism? </a:t>
            </a:r>
          </a:p>
          <a:p>
            <a:pPr marL="628650"/>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America debates its role in the world 1918 - 1941:</a:t>
            </a:r>
          </a:p>
          <a:p>
            <a:pPr marL="85725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times neutral</a:t>
            </a:r>
          </a:p>
          <a:p>
            <a:pPr marL="85725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times a global leader</a:t>
            </a:r>
          </a:p>
        </p:txBody>
      </p:sp>
      <p:sp>
        <p:nvSpPr>
          <p:cNvPr id="4" name="TextBox 3"/>
          <p:cNvSpPr txBox="1"/>
          <p:nvPr/>
        </p:nvSpPr>
        <p:spPr>
          <a:xfrm>
            <a:off x="4780845" y="6400800"/>
            <a:ext cx="2630311"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NAID: 6010279</a:t>
            </a:r>
          </a:p>
        </p:txBody>
      </p:sp>
    </p:spTree>
    <p:extLst>
      <p:ext uri="{BB962C8B-B14F-4D97-AF65-F5344CB8AC3E}">
        <p14:creationId xmlns:p14="http://schemas.microsoft.com/office/powerpoint/2010/main" val="40064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549" y="814685"/>
            <a:ext cx="6853237" cy="341632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Political cartoons for teaching</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U.S. foreign policy 1898 – 1940:</a:t>
            </a:r>
          </a:p>
          <a:p>
            <a:endParaRPr lang="en-US" sz="2400"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available in a free eBook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from the Center for Legislative Archives: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https://www.archives.gov/legislative/resources/ebooks</a:t>
            </a:r>
          </a:p>
        </p:txBody>
      </p:sp>
      <p:pic>
        <p:nvPicPr>
          <p:cNvPr id="4" name="Picture 3"/>
          <p:cNvPicPr>
            <a:picLocks noChangeAspect="1"/>
          </p:cNvPicPr>
          <p:nvPr/>
        </p:nvPicPr>
        <p:blipFill>
          <a:blip r:embed="rId2"/>
          <a:stretch>
            <a:fillRect/>
          </a:stretch>
        </p:blipFill>
        <p:spPr>
          <a:xfrm>
            <a:off x="7062787" y="0"/>
            <a:ext cx="5298425" cy="6858000"/>
          </a:xfrm>
          <a:prstGeom prst="rect">
            <a:avLst/>
          </a:prstGeom>
        </p:spPr>
      </p:pic>
    </p:spTree>
    <p:extLst>
      <p:ext uri="{BB962C8B-B14F-4D97-AF65-F5344CB8AC3E}">
        <p14:creationId xmlns:p14="http://schemas.microsoft.com/office/powerpoint/2010/main" val="2690448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29200" y="0"/>
            <a:ext cx="7162800" cy="6772275"/>
          </a:xfrm>
          <a:prstGeom prst="rect">
            <a:avLst/>
          </a:prstGeom>
        </p:spPr>
      </p:pic>
      <p:sp>
        <p:nvSpPr>
          <p:cNvPr id="2" name="Rectangle 1"/>
          <p:cNvSpPr/>
          <p:nvPr/>
        </p:nvSpPr>
        <p:spPr>
          <a:xfrm>
            <a:off x="0" y="6125944"/>
            <a:ext cx="4686300" cy="769441"/>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“In the World Spotlight” </a:t>
            </a:r>
            <a:r>
              <a:rPr lang="en-US" sz="2200" i="1" dirty="0">
                <a:latin typeface="Times New Roman" panose="02020603050405020304" pitchFamily="18" charset="0"/>
                <a:cs typeface="Times New Roman" panose="02020603050405020304" pitchFamily="18" charset="0"/>
              </a:rPr>
              <a:t>The Evening Star</a:t>
            </a:r>
            <a:r>
              <a:rPr lang="en-US" sz="2200" dirty="0">
                <a:latin typeface="Times New Roman" panose="02020603050405020304" pitchFamily="18" charset="0"/>
                <a:cs typeface="Times New Roman" panose="02020603050405020304" pitchFamily="18" charset="0"/>
              </a:rPr>
              <a:t> October 8, 1918 NAID 6011512 </a:t>
            </a:r>
          </a:p>
        </p:txBody>
      </p:sp>
      <p:sp>
        <p:nvSpPr>
          <p:cNvPr id="4" name="TextBox 3"/>
          <p:cNvSpPr txBox="1"/>
          <p:nvPr/>
        </p:nvSpPr>
        <p:spPr>
          <a:xfrm>
            <a:off x="209550" y="148412"/>
            <a:ext cx="4267200" cy="378565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President Woodrow Wilson’s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World War I leadership</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14 Point peace plan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call for a League of Nations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Direct post-war attention on the U.S.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1918: U.S. at the pinnacle of its global influence, to date.</a:t>
            </a:r>
          </a:p>
        </p:txBody>
      </p:sp>
    </p:spTree>
    <p:extLst>
      <p:ext uri="{BB962C8B-B14F-4D97-AF65-F5344CB8AC3E}">
        <p14:creationId xmlns:p14="http://schemas.microsoft.com/office/powerpoint/2010/main" val="2927602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43475" y="38100"/>
            <a:ext cx="7248525" cy="6819900"/>
          </a:xfrm>
          <a:prstGeom prst="rect">
            <a:avLst/>
          </a:prstGeom>
        </p:spPr>
      </p:pic>
      <p:sp>
        <p:nvSpPr>
          <p:cNvPr id="2" name="TextBox 1"/>
          <p:cNvSpPr txBox="1"/>
          <p:nvPr/>
        </p:nvSpPr>
        <p:spPr>
          <a:xfrm>
            <a:off x="159488" y="170122"/>
            <a:ext cx="4688959" cy="600164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end of Word War I was a moment for charting new courses in international relations.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militarism that had triggered war had been shackled.</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But, new danger was unleashed by the Russian Revolution and the rise of Bolshevism.</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What role would the U.S. play in shaping this era?</a:t>
            </a:r>
          </a:p>
          <a:p>
            <a:endParaRPr lang="en-US" sz="24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New Peril” </a:t>
            </a:r>
            <a:r>
              <a:rPr lang="en-US" sz="2200" i="1" dirty="0">
                <a:latin typeface="Times New Roman" panose="02020603050405020304" pitchFamily="18" charset="0"/>
                <a:cs typeface="Times New Roman" panose="02020603050405020304" pitchFamily="18" charset="0"/>
              </a:rPr>
              <a:t>The Evening Star </a:t>
            </a:r>
            <a:r>
              <a:rPr lang="en-US" sz="2200" dirty="0">
                <a:latin typeface="Times New Roman" panose="02020603050405020304" pitchFamily="18" charset="0"/>
                <a:cs typeface="Times New Roman" panose="02020603050405020304" pitchFamily="18" charset="0"/>
              </a:rPr>
              <a:t>January 10, 1919 NAID 6011546 </a:t>
            </a:r>
          </a:p>
        </p:txBody>
      </p:sp>
      <p:sp>
        <p:nvSpPr>
          <p:cNvPr id="4" name="TextBox 3"/>
          <p:cNvSpPr txBox="1"/>
          <p:nvPr/>
        </p:nvSpPr>
        <p:spPr>
          <a:xfrm>
            <a:off x="2957689" y="6307231"/>
            <a:ext cx="2957689"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NAID: 6011546</a:t>
            </a:r>
          </a:p>
        </p:txBody>
      </p:sp>
    </p:spTree>
    <p:extLst>
      <p:ext uri="{BB962C8B-B14F-4D97-AF65-F5344CB8AC3E}">
        <p14:creationId xmlns:p14="http://schemas.microsoft.com/office/powerpoint/2010/main" val="161905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285" t="2248"/>
          <a:stretch/>
        </p:blipFill>
        <p:spPr>
          <a:xfrm>
            <a:off x="5081154" y="0"/>
            <a:ext cx="7194417" cy="6858000"/>
          </a:xfrm>
          <a:prstGeom prst="rect">
            <a:avLst/>
          </a:prstGeom>
        </p:spPr>
      </p:pic>
      <p:sp>
        <p:nvSpPr>
          <p:cNvPr id="2" name="TextBox 1"/>
          <p:cNvSpPr txBox="1"/>
          <p:nvPr/>
        </p:nvSpPr>
        <p:spPr>
          <a:xfrm>
            <a:off x="265814" y="563225"/>
            <a:ext cx="4678325" cy="63094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This 1920 cartoon shows Article X of the Treaty of Versailles on the run.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Senate had rejected the treaty in August 1919.</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Critics denounced U.S. participation in the League of Nations – proposed in Article 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Voters followed the lead of Wilson’s critics, rejecting internationalism throughout the next decade.</a:t>
            </a:r>
          </a:p>
          <a:p>
            <a:endParaRPr lang="en-US" sz="24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“Article X” </a:t>
            </a:r>
            <a:r>
              <a:rPr lang="en-US" sz="2200" i="1" dirty="0">
                <a:latin typeface="Times New Roman" panose="02020603050405020304" pitchFamily="18" charset="0"/>
                <a:cs typeface="Times New Roman" panose="02020603050405020304" pitchFamily="18" charset="0"/>
              </a:rPr>
              <a:t>The Evening Star </a:t>
            </a:r>
            <a:r>
              <a:rPr lang="en-US" sz="2200" dirty="0">
                <a:latin typeface="Times New Roman" panose="02020603050405020304" pitchFamily="18" charset="0"/>
                <a:cs typeface="Times New Roman" panose="02020603050405020304" pitchFamily="18" charset="0"/>
              </a:rPr>
              <a:t>October 19, 1920 NAID 6011640 </a:t>
            </a:r>
          </a:p>
        </p:txBody>
      </p:sp>
    </p:spTree>
    <p:extLst>
      <p:ext uri="{BB962C8B-B14F-4D97-AF65-F5344CB8AC3E}">
        <p14:creationId xmlns:p14="http://schemas.microsoft.com/office/powerpoint/2010/main" val="4177174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14B8381992D49BFEC195D1E62885C" ma:contentTypeVersion="12" ma:contentTypeDescription="Create a new document." ma:contentTypeScope="" ma:versionID="bcf0f9b6107f41beef10986d0e1cb926">
  <xsd:schema xmlns:xsd="http://www.w3.org/2001/XMLSchema" xmlns:xs="http://www.w3.org/2001/XMLSchema" xmlns:p="http://schemas.microsoft.com/office/2006/metadata/properties" xmlns:ns2="edc1dda4-e497-4293-92fa-89c2d7121ae6" xmlns:ns3="8d85cce8-ce02-4b6f-9ec5-19814b89220d" targetNamespace="http://schemas.microsoft.com/office/2006/metadata/properties" ma:root="true" ma:fieldsID="87aab614151e668abac86855a81947f9" ns2:_="" ns3:_="">
    <xsd:import namespace="edc1dda4-e497-4293-92fa-89c2d7121ae6"/>
    <xsd:import namespace="8d85cce8-ce02-4b6f-9ec5-19814b892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1dda4-e497-4293-92fa-89c2d7121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85cce8-ce02-4b6f-9ec5-19814b8922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BC751F-8C87-4576-9C5C-581D60BCE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c1dda4-e497-4293-92fa-89c2d7121ae6"/>
    <ds:schemaRef ds:uri="8d85cce8-ce02-4b6f-9ec5-19814b892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B26522-A4F4-43E7-B923-D15FE38ADFA9}">
  <ds:schemaRefs>
    <ds:schemaRef ds:uri="http://schemas.microsoft.com/sharepoint/v3/contenttype/forms"/>
  </ds:schemaRefs>
</ds:datastoreItem>
</file>

<file path=customXml/itemProps3.xml><?xml version="1.0" encoding="utf-8"?>
<ds:datastoreItem xmlns:ds="http://schemas.openxmlformats.org/officeDocument/2006/customXml" ds:itemID="{9DE9EFDB-87B2-4CC0-B1CE-11ECA09D114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1795</TotalTime>
  <Words>5164</Words>
  <Application>Microsoft Macintosh PowerPoint</Application>
  <PresentationFormat>Widescreen</PresentationFormat>
  <Paragraphs>313</Paragraphs>
  <Slides>36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inherit</vt:lpstr>
      <vt:lpstr>Merriweather</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Conflict in Europe</vt:lpstr>
      <vt:lpstr>PowerPoint Presentation</vt:lpstr>
      <vt:lpstr>Conflict in Europe</vt:lpstr>
      <vt:lpstr>Conflict in Europe</vt:lpstr>
      <vt:lpstr>Fear of Subversion</vt:lpstr>
      <vt:lpstr>PowerPoint Presentation</vt:lpstr>
      <vt:lpstr>PowerPoint Presentation</vt:lpstr>
      <vt:lpstr>Fear of Subversion</vt:lpstr>
      <vt:lpstr>Middle East Conflict</vt:lpstr>
      <vt:lpstr>Conflict in Europe</vt:lpstr>
      <vt:lpstr>Conflict in Europe</vt:lpstr>
      <vt:lpstr>PowerPoint Presentation</vt:lpstr>
      <vt:lpstr>PowerPoint Presentation</vt:lpstr>
      <vt:lpstr>Conflict in Asia</vt:lpstr>
      <vt:lpstr>Conflict in Asia</vt:lpstr>
    </vt:vector>
  </TitlesOfParts>
  <Company>NARA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CFlanaga</dc:creator>
  <cp:lastModifiedBy>Brian Macias</cp:lastModifiedBy>
  <cp:revision>187</cp:revision>
  <dcterms:created xsi:type="dcterms:W3CDTF">2020-11-16T17:37:19Z</dcterms:created>
  <dcterms:modified xsi:type="dcterms:W3CDTF">2020-12-15T12:06:43Z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0x01010068114B8381992D49BFEC195D1E62885C</vt:lpwstr>
  </property>
</Properties>
</file>