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3" r:id="rId2"/>
    <p:sldId id="276" r:id="rId3"/>
    <p:sldId id="277" r:id="rId4"/>
    <p:sldId id="278" r:id="rId5"/>
    <p:sldId id="272" r:id="rId6"/>
    <p:sldId id="280" r:id="rId7"/>
    <p:sldId id="302" r:id="rId8"/>
    <p:sldId id="282" r:id="rId9"/>
    <p:sldId id="294" r:id="rId10"/>
    <p:sldId id="295" r:id="rId11"/>
    <p:sldId id="300" r:id="rId12"/>
    <p:sldId id="260" r:id="rId13"/>
    <p:sldId id="262" r:id="rId14"/>
    <p:sldId id="263" r:id="rId15"/>
    <p:sldId id="264" r:id="rId16"/>
    <p:sldId id="265" r:id="rId17"/>
    <p:sldId id="261" r:id="rId18"/>
    <p:sldId id="266" r:id="rId19"/>
    <p:sldId id="267" r:id="rId20"/>
    <p:sldId id="268" r:id="rId21"/>
    <p:sldId id="269" r:id="rId22"/>
    <p:sldId id="301" r:id="rId23"/>
    <p:sldId id="271" r:id="rId24"/>
    <p:sldId id="292" r:id="rId25"/>
    <p:sldId id="3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>
      <p:cViewPr varScale="1">
        <p:scale>
          <a:sx n="65" d="100"/>
          <a:sy n="65" d="100"/>
        </p:scale>
        <p:origin x="7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9310C-F323-49D7-84F7-2DAF0D84A538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3068D-2755-486A-A63F-9F66D865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C6096-8E68-1242-AF77-696CEB73A9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9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9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1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B74D4-ECFC-4D2B-B68F-6B0126BE627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3171-E5DC-4171-882A-5D5E2A5A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44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357" y="457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6700" dirty="0" smtClean="0">
                <a:latin typeface="+mn-lt"/>
              </a:rPr>
              <a:t>The Roots of American Industrialization</a:t>
            </a:r>
            <a:r>
              <a:rPr lang="en-US" sz="5400" dirty="0"/>
              <a:t/>
            </a:r>
            <a:br>
              <a:rPr lang="en-US" sz="54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357" y="3505200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Denver Brunsman</a:t>
            </a:r>
            <a:br>
              <a:rPr lang="en-US" sz="4400" dirty="0"/>
            </a:br>
            <a:r>
              <a:rPr lang="en-US" sz="4400" dirty="0"/>
              <a:t>George Washington University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816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0693" y="239486"/>
            <a:ext cx="655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Dolley</a:t>
            </a:r>
            <a:r>
              <a:rPr lang="en-US" sz="3200" dirty="0" smtClean="0"/>
              <a:t> Madison helps to save portrait of Washington (August 24, 1814)</a:t>
            </a:r>
          </a:p>
        </p:txBody>
      </p:sp>
      <p:pic>
        <p:nvPicPr>
          <p:cNvPr id="5" name="Picture 2" descr="http://media.tumblr.com/tumblr_kyt0uxe5BW1qz99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0" y="228600"/>
            <a:ext cx="3927061" cy="64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le:Dolley Mad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85" y="1620563"/>
            <a:ext cx="4114025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304800"/>
            <a:ext cx="11988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Democratic-Republican </a:t>
            </a:r>
            <a:r>
              <a:rPr lang="en-US" sz="4800" dirty="0" smtClean="0"/>
              <a:t>Economic Reforms     </a:t>
            </a:r>
          </a:p>
          <a:p>
            <a:pPr algn="ctr"/>
            <a:r>
              <a:rPr lang="en-US" sz="4800" dirty="0" smtClean="0"/>
              <a:t>after the War of 1812</a:t>
            </a:r>
          </a:p>
          <a:p>
            <a:pPr algn="ctr"/>
            <a:endParaRPr lang="en-US" sz="4800" dirty="0"/>
          </a:p>
          <a:p>
            <a:pPr algn="ctr"/>
            <a:r>
              <a:rPr lang="en-US" sz="4000" dirty="0"/>
              <a:t> </a:t>
            </a:r>
            <a:r>
              <a:rPr lang="en-US" sz="4000" dirty="0" smtClean="0"/>
              <a:t>  1. Charter of the Second Bank of the United States</a:t>
            </a:r>
          </a:p>
          <a:p>
            <a:pPr marL="342900" indent="-342900">
              <a:buAutoNum type="arabicPeriod"/>
            </a:pPr>
            <a:endParaRPr lang="en-US" sz="4000" dirty="0"/>
          </a:p>
          <a:p>
            <a:r>
              <a:rPr lang="en-US" sz="4000" dirty="0" smtClean="0"/>
              <a:t>	2. Passage of protective tariffs </a:t>
            </a:r>
          </a:p>
          <a:p>
            <a:pPr marL="342900" indent="-342900">
              <a:buAutoNum type="arabicPeriod"/>
            </a:pPr>
            <a:endParaRPr lang="en-US" sz="4000" dirty="0"/>
          </a:p>
          <a:p>
            <a:r>
              <a:rPr lang="en-US" sz="4000" dirty="0" smtClean="0"/>
              <a:t>	3. Appropriation for National Road ($100,000)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79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uzabunch.com/images/WashDC2010/10May11-13,2010-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59" y="228600"/>
            <a:ext cx="824248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674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Horse-drawn </a:t>
            </a:r>
            <a:r>
              <a:rPr lang="en-US" sz="3600" dirty="0"/>
              <a:t>coach, Mount Vernon, c. 1790s</a:t>
            </a:r>
          </a:p>
        </p:txBody>
      </p:sp>
    </p:spTree>
    <p:extLst>
      <p:ext uri="{BB962C8B-B14F-4D97-AF65-F5344CB8AC3E}">
        <p14:creationId xmlns:p14="http://schemas.microsoft.com/office/powerpoint/2010/main" val="76522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lorepahistory.com/kora/files/1/2/1-2-B26-25-ExplorePAHistory-a0j5i3-a_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50" y="228600"/>
            <a:ext cx="828270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ment.com/maida/familytree/henry/history/clermont/images/clermontfulto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63" y="97972"/>
            <a:ext cx="515962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ment.com/maida/familytree/henry/history/clermont/images/clermontonau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63" y="3505200"/>
            <a:ext cx="5303520" cy="32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5200" y="990600"/>
            <a:ext cx="43629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600" dirty="0"/>
              <a:t>Postcards celebrating </a:t>
            </a:r>
          </a:p>
          <a:p>
            <a:r>
              <a:rPr lang="en-US" sz="3600" dirty="0"/>
              <a:t> Robert Fulton’s </a:t>
            </a:r>
          </a:p>
          <a:p>
            <a:r>
              <a:rPr lang="en-US" sz="3600" dirty="0"/>
              <a:t> invention of the</a:t>
            </a:r>
          </a:p>
          <a:p>
            <a:r>
              <a:rPr lang="en-US" sz="3600" dirty="0"/>
              <a:t> steamboat in 1807</a:t>
            </a:r>
          </a:p>
        </p:txBody>
      </p:sp>
    </p:spTree>
    <p:extLst>
      <p:ext uri="{BB962C8B-B14F-4D97-AF65-F5344CB8AC3E}">
        <p14:creationId xmlns:p14="http://schemas.microsoft.com/office/powerpoint/2010/main" val="301408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8" y="594360"/>
            <a:ext cx="11875844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8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Lockport bartlett color 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56" y="152400"/>
            <a:ext cx="7344888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60960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</a:t>
            </a:r>
            <a:r>
              <a:rPr lang="en-US" sz="3600" dirty="0"/>
              <a:t>Erie Canal at Lockport, NY in 1839 by W.H. Bartlett</a:t>
            </a:r>
          </a:p>
        </p:txBody>
      </p:sp>
    </p:spTree>
    <p:extLst>
      <p:ext uri="{BB962C8B-B14F-4D97-AF65-F5344CB8AC3E}">
        <p14:creationId xmlns:p14="http://schemas.microsoft.com/office/powerpoint/2010/main" val="335127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dfordstmartins.com/Catalog/static/bsm/historymodules/modules/images/mod11_transport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"/>
            <a:ext cx="5579998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8600" y="1219200"/>
            <a:ext cx="29322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Transportation</a:t>
            </a:r>
          </a:p>
          <a:p>
            <a:r>
              <a:rPr lang="en-US" sz="3600" dirty="0"/>
              <a:t>Revolution</a:t>
            </a:r>
          </a:p>
          <a:p>
            <a:r>
              <a:rPr lang="en-US" sz="3600" dirty="0"/>
              <a:t>by 1840</a:t>
            </a:r>
          </a:p>
        </p:txBody>
      </p:sp>
    </p:spTree>
    <p:extLst>
      <p:ext uri="{BB962C8B-B14F-4D97-AF65-F5344CB8AC3E}">
        <p14:creationId xmlns:p14="http://schemas.microsoft.com/office/powerpoint/2010/main" val="141084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oteview.com/images/dewitt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77" y="152400"/>
            <a:ext cx="96500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81" y="58674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Early </a:t>
            </a:r>
            <a:r>
              <a:rPr lang="en-US" sz="3600" dirty="0"/>
              <a:t>steam train, c. 1820s</a:t>
            </a:r>
          </a:p>
        </p:txBody>
      </p:sp>
    </p:spTree>
    <p:extLst>
      <p:ext uri="{BB962C8B-B14F-4D97-AF65-F5344CB8AC3E}">
        <p14:creationId xmlns:p14="http://schemas.microsoft.com/office/powerpoint/2010/main" val="287209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6200" y="1447800"/>
            <a:ext cx="33768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Samuel Slater’s </a:t>
            </a:r>
          </a:p>
          <a:p>
            <a:r>
              <a:rPr lang="en-US" sz="3600" dirty="0"/>
              <a:t>water-powered</a:t>
            </a:r>
          </a:p>
          <a:p>
            <a:r>
              <a:rPr lang="en-US" sz="3600" dirty="0"/>
              <a:t>spinning mill, R.I.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"/>
            <a:ext cx="480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1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mandware.edgesuite.net/aahx_prd/on/demandware.static/Sites-brooksbrothers-Site/Sites-brooksbrothers-Library/default/v1382515863794/images/timeline/tl-1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55" y="152400"/>
            <a:ext cx="732409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436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    </a:t>
            </a:r>
            <a:r>
              <a:rPr lang="en-US" sz="3600" dirty="0"/>
              <a:t>Early advertisement for Brooks Brothers, c. 1818</a:t>
            </a:r>
          </a:p>
        </p:txBody>
      </p:sp>
    </p:spTree>
    <p:extLst>
      <p:ext uri="{BB962C8B-B14F-4D97-AF65-F5344CB8AC3E}">
        <p14:creationId xmlns:p14="http://schemas.microsoft.com/office/powerpoint/2010/main" val="7101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home.iprimus.com.au/metzke/lowell.m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2131838" y="381000"/>
            <a:ext cx="792832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674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Lowell</a:t>
            </a:r>
            <a:r>
              <a:rPr lang="en-US" sz="3600" dirty="0"/>
              <a:t>, Massachusetts, c. 1884</a:t>
            </a:r>
          </a:p>
        </p:txBody>
      </p:sp>
    </p:spTree>
    <p:extLst>
      <p:ext uri="{BB962C8B-B14F-4D97-AF65-F5344CB8AC3E}">
        <p14:creationId xmlns:p14="http://schemas.microsoft.com/office/powerpoint/2010/main" val="84633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culty.uml.edu/sgallagher/spin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65829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1143000"/>
            <a:ext cx="3636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Lowell Mill “girls,” </a:t>
            </a:r>
          </a:p>
          <a:p>
            <a:r>
              <a:rPr lang="en-US" sz="3600" dirty="0"/>
              <a:t>c. 1860</a:t>
            </a:r>
          </a:p>
        </p:txBody>
      </p:sp>
    </p:spTree>
    <p:extLst>
      <p:ext uri="{BB962C8B-B14F-4D97-AF65-F5344CB8AC3E}">
        <p14:creationId xmlns:p14="http://schemas.microsoft.com/office/powerpoint/2010/main" val="2557585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19811"/>
          <a:stretch/>
        </p:blipFill>
        <p:spPr>
          <a:xfrm>
            <a:off x="3276600" y="457200"/>
            <a:ext cx="8162361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5233541"/>
            <a:ext cx="6028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Historic Bale of Cotton 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i="1" dirty="0" smtClean="0"/>
              <a:t>Greensboro Daily Photo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" y="3048000"/>
            <a:ext cx="3505200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108" y="1524000"/>
            <a:ext cx="2429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Eli Whitney's 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otton gin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8790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ail expa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"/>
            <a:ext cx="669701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7575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 </a:t>
            </a:r>
            <a:r>
              <a:rPr lang="en-US" sz="3200" dirty="0"/>
              <a:t>of railroads by 1861 (two-thirds in </a:t>
            </a:r>
            <a:r>
              <a:rPr lang="en-US" sz="3200" dirty="0" smtClean="0"/>
              <a:t>North</a:t>
            </a:r>
            <a:r>
              <a:rPr lang="en-US" sz="3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02053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pushcanvas.pbworks.com/f/1336737624/Yankee%20Pedd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9743"/>
            <a:ext cx="768096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198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Yankee peddler, c. 1850</a:t>
            </a:r>
          </a:p>
        </p:txBody>
      </p:sp>
    </p:spTree>
    <p:extLst>
      <p:ext uri="{BB962C8B-B14F-4D97-AF65-F5344CB8AC3E}">
        <p14:creationId xmlns:p14="http://schemas.microsoft.com/office/powerpoint/2010/main" val="426211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/>
              <a:t>t</a:t>
            </a:r>
            <a:r>
              <a:rPr lang="en-US" sz="9600" i="1" dirty="0" smtClean="0"/>
              <a:t>hank you!</a:t>
            </a:r>
            <a:endParaRPr lang="en-US" sz="9600" i="1" dirty="0"/>
          </a:p>
        </p:txBody>
      </p:sp>
    </p:spTree>
    <p:extLst>
      <p:ext uri="{BB962C8B-B14F-4D97-AF65-F5344CB8AC3E}">
        <p14:creationId xmlns:p14="http://schemas.microsoft.com/office/powerpoint/2010/main" val="265237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ooks Brothers in 1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2" y="337457"/>
            <a:ext cx="5652821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2401" y="1143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Brooks Brothers </a:t>
            </a:r>
          </a:p>
          <a:p>
            <a:r>
              <a:rPr lang="en-US" sz="3600" dirty="0"/>
              <a:t>in 1818</a:t>
            </a:r>
          </a:p>
        </p:txBody>
      </p:sp>
    </p:spTree>
    <p:extLst>
      <p:ext uri="{BB962C8B-B14F-4D97-AF65-F5344CB8AC3E}">
        <p14:creationId xmlns:p14="http://schemas.microsoft.com/office/powerpoint/2010/main" val="32428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mandware.edgesuite.net/aahx_prd/on/demandware.static/Sites-brooksbrothers-Site/Sites-brooksbrothers-Library/default/v1382515863794/images/timeline/tl-184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3856" r="3152" b="11656"/>
          <a:stretch/>
        </p:blipFill>
        <p:spPr bwMode="auto">
          <a:xfrm>
            <a:off x="2253343" y="76200"/>
            <a:ext cx="7702218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4864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Inside </a:t>
            </a:r>
            <a:r>
              <a:rPr lang="en-US" sz="3600" dirty="0"/>
              <a:t>of early Brooks Brothers </a:t>
            </a:r>
            <a:r>
              <a:rPr lang="en-US" sz="3600" dirty="0" smtClean="0"/>
              <a:t>store,</a:t>
            </a:r>
          </a:p>
          <a:p>
            <a:pPr algn="ctr"/>
            <a:r>
              <a:rPr lang="en-US" sz="3600" dirty="0" smtClean="0"/>
              <a:t>featuring </a:t>
            </a:r>
            <a:r>
              <a:rPr lang="en-US" sz="3600" dirty="0"/>
              <a:t>ready-made clothing</a:t>
            </a:r>
          </a:p>
        </p:txBody>
      </p:sp>
    </p:spTree>
    <p:extLst>
      <p:ext uri="{BB962C8B-B14F-4D97-AF65-F5344CB8AC3E}">
        <p14:creationId xmlns:p14="http://schemas.microsoft.com/office/powerpoint/2010/main" val="33962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web.britannica.com/eb-media/59/78359-004-3AF75A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61" y="152400"/>
            <a:ext cx="5631479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436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Georgia </a:t>
            </a:r>
            <a:r>
              <a:rPr lang="en-US" sz="4000" dirty="0"/>
              <a:t>sharecroppers, c. 1898</a:t>
            </a:r>
          </a:p>
        </p:txBody>
      </p:sp>
    </p:spTree>
    <p:extLst>
      <p:ext uri="{BB962C8B-B14F-4D97-AF65-F5344CB8AC3E}">
        <p14:creationId xmlns:p14="http://schemas.microsoft.com/office/powerpoint/2010/main" val="26798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Jo0J9fvPvDQ/UKR-ru4WfnI/AAAAAAAAADo/EJP6-AUD0eA/s320/lowell+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313"/>
            <a:ext cx="472772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f3eDfajhcfA/UKR-qIxQ6SI/AAAAAAAAADc/0PyHT5Ji-m8/s320/lowell+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31747"/>
            <a:ext cx="466101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1066800"/>
            <a:ext cx="39816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Lowell factory </a:t>
            </a:r>
            <a:endParaRPr lang="en-US" sz="3600" dirty="0" smtClean="0"/>
          </a:p>
          <a:p>
            <a:r>
              <a:rPr lang="en-US" sz="3600" dirty="0" smtClean="0"/>
              <a:t>women, production </a:t>
            </a:r>
          </a:p>
          <a:p>
            <a:r>
              <a:rPr lang="en-US" sz="3600" dirty="0" smtClean="0"/>
              <a:t>of finished cloth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66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mandware.edgesuite.net/aahx_prd/on/demandware.static/Sites-brooksbrothers-Site/Sites-brooksbrothers-Library/default/v1382515863794/images/timeline/tl-184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3856" r="3152" b="11656"/>
          <a:stretch/>
        </p:blipFill>
        <p:spPr bwMode="auto">
          <a:xfrm>
            <a:off x="2253343" y="76200"/>
            <a:ext cx="7702218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4864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Inside </a:t>
            </a:r>
            <a:r>
              <a:rPr lang="en-US" sz="3600" dirty="0"/>
              <a:t>of early Brooks Brothers </a:t>
            </a:r>
            <a:r>
              <a:rPr lang="en-US" sz="3600" dirty="0" smtClean="0"/>
              <a:t>store,</a:t>
            </a:r>
          </a:p>
          <a:p>
            <a:pPr algn="ctr"/>
            <a:r>
              <a:rPr lang="en-US" sz="3600" dirty="0" smtClean="0"/>
              <a:t>featuring </a:t>
            </a:r>
            <a:r>
              <a:rPr lang="en-US" sz="3600" dirty="0"/>
              <a:t>ready-made clothing</a:t>
            </a:r>
          </a:p>
        </p:txBody>
      </p:sp>
    </p:spTree>
    <p:extLst>
      <p:ext uri="{BB962C8B-B14F-4D97-AF65-F5344CB8AC3E}">
        <p14:creationId xmlns:p14="http://schemas.microsoft.com/office/powerpoint/2010/main" val="19461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tograph:The cottage industry in 18th-century England was a precursor of the factory. Each family member has a job producing hose. The mother and daughter spin and wind yarn while the father knits the stockings on a fra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19" y="76200"/>
            <a:ext cx="672053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59443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Putting-out </a:t>
            </a:r>
            <a:r>
              <a:rPr lang="en-US" sz="3600" dirty="0"/>
              <a:t>system, precursor to </a:t>
            </a:r>
            <a:r>
              <a:rPr lang="en-US" sz="3600" dirty="0" smtClean="0"/>
              <a:t>full</a:t>
            </a:r>
          </a:p>
          <a:p>
            <a:pPr algn="ctr"/>
            <a:r>
              <a:rPr lang="en-US" sz="3600" dirty="0" smtClean="0"/>
              <a:t>industrial </a:t>
            </a:r>
            <a:r>
              <a:rPr lang="en-US" sz="3600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3334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8623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Burning of the White House, August 1814</a:t>
            </a:r>
            <a:endParaRPr lang="en-US" sz="3600" dirty="0"/>
          </a:p>
        </p:txBody>
      </p:sp>
      <p:pic>
        <p:nvPicPr>
          <p:cNvPr id="4" name="Picture 2" descr="http://www.historyasfrontpagenews.com/uploads/1/1/2/2/11224661/7000631_orig.jpg?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4" y="148001"/>
            <a:ext cx="8593012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232</Words>
  <Application>Microsoft Office PowerPoint</Application>
  <PresentationFormat>Widescreen</PresentationFormat>
  <Paragraphs>49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  The Roots of American Industrialization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1310:  Into to American History    Professor Denver Brunsman   Lecture 16: The Rise of Northern Capitalism</dc:title>
  <dc:creator>Denver Brunsman</dc:creator>
  <cp:lastModifiedBy>Denver Brunsman</cp:lastModifiedBy>
  <cp:revision>35</cp:revision>
  <dcterms:created xsi:type="dcterms:W3CDTF">2013-10-20T19:09:38Z</dcterms:created>
  <dcterms:modified xsi:type="dcterms:W3CDTF">2021-02-03T18:37:16Z</dcterms:modified>
</cp:coreProperties>
</file>